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2000" cy="6858000"/>
  <p:notesSz cx="6858000" cy="12192000"/>
  <p:embeddedFontLst>
    <p:embeddedFont>
      <p:font typeface="Liter" charset="-122" pitchFamily="34"/>
      <p:regular r:id="rId17"/>
    </p:embeddedFont>
    <p:embeddedFont>
      <p:font typeface="Quattrocento Sans" charset="-122" pitchFamily="34"/>
      <p:regular r:id="rId18"/>
    </p:embeddedFont>
    <p:embeddedFont>
      <p:font typeface="MiSans" charset="-122" pitchFamily="34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/Relationships>
</file>

<file path=ppt/media/>
</file>

<file path=ppt/media/image-1-1.png>
</file>

<file path=ppt/media/image-10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sv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>
            <a:alphaModFix amt="10000"/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 l="5556" r="5556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385763" y="1328738"/>
            <a:ext cx="3181350" cy="390525"/>
          </a:xfrm>
          <a:custGeom>
            <a:avLst/>
            <a:gdLst/>
            <a:ahLst/>
            <a:cxnLst/>
            <a:rect l="l" t="t" r="r" b="b"/>
            <a:pathLst>
              <a:path w="3181350" h="390525">
                <a:moveTo>
                  <a:pt x="38100" y="0"/>
                </a:moveTo>
                <a:lnTo>
                  <a:pt x="3143250" y="0"/>
                </a:lnTo>
                <a:cubicBezTo>
                  <a:pt x="3164292" y="0"/>
                  <a:pt x="3181350" y="17058"/>
                  <a:pt x="3181350" y="38100"/>
                </a:cubicBezTo>
                <a:lnTo>
                  <a:pt x="3181350" y="352425"/>
                </a:lnTo>
                <a:cubicBezTo>
                  <a:pt x="3181350" y="373467"/>
                  <a:pt x="3164292" y="390525"/>
                  <a:pt x="3143250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 w="12700">
            <a:solidFill>
              <a:srgbClr val="4DB6AC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542925" y="1419225"/>
            <a:ext cx="2947541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spc="120" kern="0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NETWORK ENGINEERING PROJECT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81000" y="2181225"/>
            <a:ext cx="11772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Network Implementation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Final Report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81000" y="4124325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7" name="Text 4"/>
          <p:cNvSpPr/>
          <p:nvPr/>
        </p:nvSpPr>
        <p:spPr>
          <a:xfrm>
            <a:off x="381000" y="4467225"/>
            <a:ext cx="11572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Three-Tier Hierarchical Network Design &amp; Deployment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92906" y="530542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92273" y="32742"/>
                </a:moveTo>
                <a:lnTo>
                  <a:pt x="122039" y="32742"/>
                </a:lnTo>
                <a:lnTo>
                  <a:pt x="122039" y="50602"/>
                </a:lnTo>
                <a:lnTo>
                  <a:pt x="92273" y="50602"/>
                </a:lnTo>
                <a:lnTo>
                  <a:pt x="92273" y="32742"/>
                </a:lnTo>
                <a:close/>
                <a:moveTo>
                  <a:pt x="89297" y="11906"/>
                </a:moveTo>
                <a:cubicBezTo>
                  <a:pt x="79437" y="11906"/>
                  <a:pt x="71438" y="19906"/>
                  <a:pt x="71438" y="29766"/>
                </a:cubicBezTo>
                <a:lnTo>
                  <a:pt x="71438" y="53578"/>
                </a:lnTo>
                <a:cubicBezTo>
                  <a:pt x="71438" y="63438"/>
                  <a:pt x="79437" y="71438"/>
                  <a:pt x="89297" y="71438"/>
                </a:cubicBezTo>
                <a:lnTo>
                  <a:pt x="95250" y="71438"/>
                </a:lnTo>
                <a:lnTo>
                  <a:pt x="95250" y="83344"/>
                </a:lnTo>
                <a:lnTo>
                  <a:pt x="11906" y="83344"/>
                </a:lnTo>
                <a:cubicBezTo>
                  <a:pt x="5321" y="83344"/>
                  <a:pt x="0" y="88664"/>
                  <a:pt x="0" y="95250"/>
                </a:cubicBezTo>
                <a:cubicBezTo>
                  <a:pt x="0" y="101836"/>
                  <a:pt x="5321" y="107156"/>
                  <a:pt x="11906" y="107156"/>
                </a:cubicBezTo>
                <a:lnTo>
                  <a:pt x="47625" y="107156"/>
                </a:lnTo>
                <a:lnTo>
                  <a:pt x="47625" y="119063"/>
                </a:lnTo>
                <a:lnTo>
                  <a:pt x="41672" y="119063"/>
                </a:lnTo>
                <a:cubicBezTo>
                  <a:pt x="31812" y="119063"/>
                  <a:pt x="23812" y="127062"/>
                  <a:pt x="23812" y="136922"/>
                </a:cubicBezTo>
                <a:lnTo>
                  <a:pt x="23812" y="160734"/>
                </a:lnTo>
                <a:cubicBezTo>
                  <a:pt x="23812" y="170594"/>
                  <a:pt x="31812" y="178594"/>
                  <a:pt x="41672" y="178594"/>
                </a:cubicBezTo>
                <a:lnTo>
                  <a:pt x="77391" y="178594"/>
                </a:lnTo>
                <a:cubicBezTo>
                  <a:pt x="87250" y="178594"/>
                  <a:pt x="95250" y="170594"/>
                  <a:pt x="95250" y="160734"/>
                </a:cubicBezTo>
                <a:lnTo>
                  <a:pt x="95250" y="136922"/>
                </a:lnTo>
                <a:cubicBezTo>
                  <a:pt x="95250" y="127062"/>
                  <a:pt x="87250" y="119063"/>
                  <a:pt x="77391" y="119063"/>
                </a:cubicBezTo>
                <a:lnTo>
                  <a:pt x="71438" y="119063"/>
                </a:lnTo>
                <a:lnTo>
                  <a:pt x="71438" y="107156"/>
                </a:lnTo>
                <a:lnTo>
                  <a:pt x="142875" y="107156"/>
                </a:lnTo>
                <a:lnTo>
                  <a:pt x="142875" y="119063"/>
                </a:lnTo>
                <a:lnTo>
                  <a:pt x="136922" y="119063"/>
                </a:lnTo>
                <a:cubicBezTo>
                  <a:pt x="127062" y="119063"/>
                  <a:pt x="119063" y="127062"/>
                  <a:pt x="119063" y="136922"/>
                </a:cubicBezTo>
                <a:lnTo>
                  <a:pt x="119063" y="160734"/>
                </a:lnTo>
                <a:cubicBezTo>
                  <a:pt x="119063" y="170594"/>
                  <a:pt x="127062" y="178594"/>
                  <a:pt x="136922" y="178594"/>
                </a:cubicBezTo>
                <a:lnTo>
                  <a:pt x="172641" y="178594"/>
                </a:lnTo>
                <a:cubicBezTo>
                  <a:pt x="182500" y="178594"/>
                  <a:pt x="190500" y="170594"/>
                  <a:pt x="190500" y="160734"/>
                </a:cubicBezTo>
                <a:lnTo>
                  <a:pt x="190500" y="136922"/>
                </a:lnTo>
                <a:cubicBezTo>
                  <a:pt x="190500" y="127062"/>
                  <a:pt x="182500" y="119063"/>
                  <a:pt x="172641" y="119063"/>
                </a:cubicBezTo>
                <a:lnTo>
                  <a:pt x="166688" y="119063"/>
                </a:lnTo>
                <a:lnTo>
                  <a:pt x="166688" y="107156"/>
                </a:lnTo>
                <a:lnTo>
                  <a:pt x="202406" y="107156"/>
                </a:lnTo>
                <a:cubicBezTo>
                  <a:pt x="208992" y="107156"/>
                  <a:pt x="214313" y="101836"/>
                  <a:pt x="214313" y="95250"/>
                </a:cubicBezTo>
                <a:cubicBezTo>
                  <a:pt x="214313" y="88664"/>
                  <a:pt x="208992" y="83344"/>
                  <a:pt x="202406" y="83344"/>
                </a:cubicBezTo>
                <a:lnTo>
                  <a:pt x="119063" y="83344"/>
                </a:lnTo>
                <a:lnTo>
                  <a:pt x="119063" y="71438"/>
                </a:lnTo>
                <a:lnTo>
                  <a:pt x="125016" y="71438"/>
                </a:lnTo>
                <a:cubicBezTo>
                  <a:pt x="134875" y="71438"/>
                  <a:pt x="142875" y="63438"/>
                  <a:pt x="142875" y="53578"/>
                </a:cubicBezTo>
                <a:lnTo>
                  <a:pt x="142875" y="29766"/>
                </a:lnTo>
                <a:cubicBezTo>
                  <a:pt x="142875" y="19906"/>
                  <a:pt x="134875" y="11906"/>
                  <a:pt x="125016" y="11906"/>
                </a:cubicBezTo>
                <a:lnTo>
                  <a:pt x="89297" y="11906"/>
                </a:lnTo>
                <a:close/>
                <a:moveTo>
                  <a:pt x="166688" y="139898"/>
                </a:moveTo>
                <a:lnTo>
                  <a:pt x="169664" y="139898"/>
                </a:lnTo>
                <a:lnTo>
                  <a:pt x="169664" y="157758"/>
                </a:lnTo>
                <a:lnTo>
                  <a:pt x="139898" y="157758"/>
                </a:lnTo>
                <a:lnTo>
                  <a:pt x="139898" y="139898"/>
                </a:lnTo>
                <a:lnTo>
                  <a:pt x="166688" y="139898"/>
                </a:lnTo>
                <a:close/>
                <a:moveTo>
                  <a:pt x="71438" y="139898"/>
                </a:moveTo>
                <a:lnTo>
                  <a:pt x="74414" y="139898"/>
                </a:lnTo>
                <a:lnTo>
                  <a:pt x="74414" y="157758"/>
                </a:lnTo>
                <a:lnTo>
                  <a:pt x="44648" y="157758"/>
                </a:lnTo>
                <a:lnTo>
                  <a:pt x="44648" y="139898"/>
                </a:lnTo>
                <a:lnTo>
                  <a:pt x="71438" y="139898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9" name="Text 6"/>
          <p:cNvSpPr/>
          <p:nvPr/>
        </p:nvSpPr>
        <p:spPr>
          <a:xfrm>
            <a:off x="733425" y="5267325"/>
            <a:ext cx="2057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 Implementation Modules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3034605" y="53054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1" name="Text 8"/>
          <p:cNvSpPr/>
          <p:nvPr/>
        </p:nvSpPr>
        <p:spPr>
          <a:xfrm>
            <a:off x="3363218" y="5267325"/>
            <a:ext cx="1466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Security Hardened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5073848" y="53054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3" name="Text 10"/>
          <p:cNvSpPr/>
          <p:nvPr/>
        </p:nvSpPr>
        <p:spPr>
          <a:xfrm>
            <a:off x="5402461" y="5267325"/>
            <a:ext cx="1047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Fully Verified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>
            <a:alphaModFix amt="5000"/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 l="5556" r="5556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5491163" y="440531"/>
            <a:ext cx="1209675" cy="1066800"/>
          </a:xfrm>
          <a:custGeom>
            <a:avLst/>
            <a:gdLst/>
            <a:ahLst/>
            <a:cxnLst/>
            <a:rect l="l" t="t" r="r" b="b"/>
            <a:pathLst>
              <a:path w="1209675" h="1066800">
                <a:moveTo>
                  <a:pt x="533400" y="0"/>
                </a:moveTo>
                <a:lnTo>
                  <a:pt x="676275" y="0"/>
                </a:lnTo>
                <a:cubicBezTo>
                  <a:pt x="970666" y="0"/>
                  <a:pt x="1209675" y="239009"/>
                  <a:pt x="1209675" y="533400"/>
                </a:cubicBezTo>
                <a:lnTo>
                  <a:pt x="1209675" y="533400"/>
                </a:lnTo>
                <a:cubicBezTo>
                  <a:pt x="1209675" y="827791"/>
                  <a:pt x="970666" y="1066800"/>
                  <a:pt x="676275" y="1066800"/>
                </a:cubicBezTo>
                <a:lnTo>
                  <a:pt x="533400" y="1066800"/>
                </a:lnTo>
                <a:cubicBezTo>
                  <a:pt x="239009" y="1066800"/>
                  <a:pt x="0" y="827791"/>
                  <a:pt x="0" y="533400"/>
                </a:cubicBezTo>
                <a:lnTo>
                  <a:pt x="0" y="533400"/>
                </a:lnTo>
                <a:cubicBezTo>
                  <a:pt x="0" y="239009"/>
                  <a:pt x="239009" y="0"/>
                  <a:pt x="533400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 w="50800">
            <a:solidFill>
              <a:srgbClr val="4DB6AC"/>
            </a:solidFill>
            <a:prstDash val="solid"/>
          </a:ln>
        </p:spPr>
      </p:sp>
      <p:sp>
        <p:nvSpPr>
          <p:cNvPr id="4" name="Shape 1"/>
          <p:cNvSpPr/>
          <p:nvPr/>
        </p:nvSpPr>
        <p:spPr>
          <a:xfrm>
            <a:off x="5810250" y="688181"/>
            <a:ext cx="571500" cy="571500"/>
          </a:xfrm>
          <a:custGeom>
            <a:avLst/>
            <a:gdLst/>
            <a:ahLst/>
            <a:cxnLst/>
            <a:rect l="l" t="t" r="r" b="b"/>
            <a:pathLst>
              <a:path w="571500" h="571500">
                <a:moveTo>
                  <a:pt x="285750" y="571500"/>
                </a:moveTo>
                <a:cubicBezTo>
                  <a:pt x="443460" y="571500"/>
                  <a:pt x="571500" y="443460"/>
                  <a:pt x="571500" y="285750"/>
                </a:cubicBezTo>
                <a:cubicBezTo>
                  <a:pt x="571500" y="128040"/>
                  <a:pt x="443460" y="0"/>
                  <a:pt x="285750" y="0"/>
                </a:cubicBezTo>
                <a:cubicBezTo>
                  <a:pt x="128040" y="0"/>
                  <a:pt x="0" y="128040"/>
                  <a:pt x="0" y="285750"/>
                </a:cubicBezTo>
                <a:cubicBezTo>
                  <a:pt x="0" y="443460"/>
                  <a:pt x="128040" y="571500"/>
                  <a:pt x="285750" y="571500"/>
                </a:cubicBezTo>
                <a:close/>
                <a:moveTo>
                  <a:pt x="379958" y="237418"/>
                </a:moveTo>
                <a:lnTo>
                  <a:pt x="290661" y="380293"/>
                </a:lnTo>
                <a:cubicBezTo>
                  <a:pt x="285973" y="387772"/>
                  <a:pt x="277937" y="392460"/>
                  <a:pt x="269118" y="392906"/>
                </a:cubicBezTo>
                <a:cubicBezTo>
                  <a:pt x="260300" y="393353"/>
                  <a:pt x="251817" y="389334"/>
                  <a:pt x="246571" y="382191"/>
                </a:cubicBezTo>
                <a:lnTo>
                  <a:pt x="192993" y="310753"/>
                </a:lnTo>
                <a:cubicBezTo>
                  <a:pt x="184063" y="298921"/>
                  <a:pt x="186519" y="282178"/>
                  <a:pt x="198351" y="273248"/>
                </a:cubicBezTo>
                <a:cubicBezTo>
                  <a:pt x="210183" y="264319"/>
                  <a:pt x="226926" y="266774"/>
                  <a:pt x="235855" y="278606"/>
                </a:cubicBezTo>
                <a:lnTo>
                  <a:pt x="265993" y="318790"/>
                </a:lnTo>
                <a:lnTo>
                  <a:pt x="334528" y="209066"/>
                </a:lnTo>
                <a:cubicBezTo>
                  <a:pt x="342342" y="196565"/>
                  <a:pt x="358862" y="192658"/>
                  <a:pt x="371475" y="200583"/>
                </a:cubicBezTo>
                <a:cubicBezTo>
                  <a:pt x="384088" y="208508"/>
                  <a:pt x="387883" y="224917"/>
                  <a:pt x="379958" y="23753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" name="Text 2"/>
          <p:cNvSpPr/>
          <p:nvPr/>
        </p:nvSpPr>
        <p:spPr>
          <a:xfrm>
            <a:off x="3770561" y="2059781"/>
            <a:ext cx="46482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5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Complete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5334000" y="2859881"/>
            <a:ext cx="1524000" cy="38100"/>
          </a:xfrm>
          <a:custGeom>
            <a:avLst/>
            <a:gdLst/>
            <a:ahLst/>
            <a:cxnLst/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7" name="Text 4"/>
          <p:cNvSpPr/>
          <p:nvPr/>
        </p:nvSpPr>
        <p:spPr>
          <a:xfrm>
            <a:off x="1822847" y="3202781"/>
            <a:ext cx="8543925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8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All configurations saved to </a:t>
            </a:r>
            <a:pPr algn="ctr">
              <a:lnSpc>
                <a:spcPct val="140000"/>
              </a:lnSpc>
            </a:pPr>
            <a:r>
              <a:rPr lang="en-US" sz="1800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startup configuration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832372" y="3726656"/>
            <a:ext cx="8524875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50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Network operational with full redundancy, security policies enforced, and internet connectivity verified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172742" y="4421981"/>
            <a:ext cx="2457450" cy="1362075"/>
          </a:xfrm>
          <a:custGeom>
            <a:avLst/>
            <a:gdLst/>
            <a:ahLst/>
            <a:cxnLst/>
            <a:rect l="l" t="t" r="r" b="b"/>
            <a:pathLst>
              <a:path w="2457450" h="1362075">
                <a:moveTo>
                  <a:pt x="76194" y="0"/>
                </a:moveTo>
                <a:lnTo>
                  <a:pt x="2381256" y="0"/>
                </a:lnTo>
                <a:cubicBezTo>
                  <a:pt x="2423337" y="0"/>
                  <a:pt x="2457450" y="34113"/>
                  <a:pt x="2457450" y="76194"/>
                </a:cubicBezTo>
                <a:lnTo>
                  <a:pt x="2457450" y="1285881"/>
                </a:lnTo>
                <a:cubicBezTo>
                  <a:pt x="2457450" y="1327962"/>
                  <a:pt x="2423337" y="1362075"/>
                  <a:pt x="2381256" y="1362075"/>
                </a:cubicBezTo>
                <a:lnTo>
                  <a:pt x="76194" y="1362075"/>
                </a:lnTo>
                <a:cubicBezTo>
                  <a:pt x="34113" y="1362075"/>
                  <a:pt x="0" y="1327962"/>
                  <a:pt x="0" y="1285881"/>
                </a:cubicBezTo>
                <a:lnTo>
                  <a:pt x="0" y="76194"/>
                </a:lnTo>
                <a:cubicBezTo>
                  <a:pt x="0" y="34142"/>
                  <a:pt x="34142" y="0"/>
                  <a:pt x="76194" y="0"/>
                </a:cubicBezTo>
                <a:close/>
              </a:path>
            </a:pathLst>
          </a:custGeom>
          <a:solidFill>
            <a:srgbClr val="37474F">
              <a:alpha val="40000"/>
            </a:srgbClr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3242667" y="4617244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138410" y="49113"/>
                </a:moveTo>
                <a:lnTo>
                  <a:pt x="183059" y="49113"/>
                </a:lnTo>
                <a:lnTo>
                  <a:pt x="183059" y="75902"/>
                </a:lnTo>
                <a:lnTo>
                  <a:pt x="138410" y="75902"/>
                </a:lnTo>
                <a:lnTo>
                  <a:pt x="138410" y="49113"/>
                </a:lnTo>
                <a:close/>
                <a:moveTo>
                  <a:pt x="133945" y="17859"/>
                </a:moveTo>
                <a:cubicBezTo>
                  <a:pt x="119156" y="17859"/>
                  <a:pt x="107156" y="29859"/>
                  <a:pt x="107156" y="44648"/>
                </a:cubicBezTo>
                <a:lnTo>
                  <a:pt x="107156" y="80367"/>
                </a:lnTo>
                <a:cubicBezTo>
                  <a:pt x="107156" y="95157"/>
                  <a:pt x="119156" y="107156"/>
                  <a:pt x="133945" y="107156"/>
                </a:cubicBezTo>
                <a:lnTo>
                  <a:pt x="142875" y="107156"/>
                </a:lnTo>
                <a:lnTo>
                  <a:pt x="142875" y="125016"/>
                </a:lnTo>
                <a:lnTo>
                  <a:pt x="17859" y="125016"/>
                </a:lnTo>
                <a:cubicBezTo>
                  <a:pt x="7981" y="125016"/>
                  <a:pt x="0" y="132997"/>
                  <a:pt x="0" y="142875"/>
                </a:cubicBezTo>
                <a:cubicBezTo>
                  <a:pt x="0" y="152753"/>
                  <a:pt x="7981" y="160734"/>
                  <a:pt x="17859" y="160734"/>
                </a:cubicBezTo>
                <a:lnTo>
                  <a:pt x="71438" y="160734"/>
                </a:lnTo>
                <a:lnTo>
                  <a:pt x="71438" y="178594"/>
                </a:lnTo>
                <a:lnTo>
                  <a:pt x="62508" y="178594"/>
                </a:lnTo>
                <a:cubicBezTo>
                  <a:pt x="47718" y="178594"/>
                  <a:pt x="35719" y="190593"/>
                  <a:pt x="35719" y="205383"/>
                </a:cubicBezTo>
                <a:lnTo>
                  <a:pt x="35719" y="241102"/>
                </a:lnTo>
                <a:cubicBezTo>
                  <a:pt x="35719" y="255891"/>
                  <a:pt x="47718" y="267891"/>
                  <a:pt x="62508" y="267891"/>
                </a:cubicBezTo>
                <a:lnTo>
                  <a:pt x="116086" y="267891"/>
                </a:lnTo>
                <a:cubicBezTo>
                  <a:pt x="130876" y="267891"/>
                  <a:pt x="142875" y="255891"/>
                  <a:pt x="142875" y="241102"/>
                </a:cubicBezTo>
                <a:lnTo>
                  <a:pt x="142875" y="205383"/>
                </a:lnTo>
                <a:cubicBezTo>
                  <a:pt x="142875" y="190593"/>
                  <a:pt x="130876" y="178594"/>
                  <a:pt x="116086" y="178594"/>
                </a:cubicBezTo>
                <a:lnTo>
                  <a:pt x="107156" y="178594"/>
                </a:lnTo>
                <a:lnTo>
                  <a:pt x="107156" y="160734"/>
                </a:lnTo>
                <a:lnTo>
                  <a:pt x="214313" y="160734"/>
                </a:lnTo>
                <a:lnTo>
                  <a:pt x="214313" y="178594"/>
                </a:lnTo>
                <a:lnTo>
                  <a:pt x="205383" y="178594"/>
                </a:lnTo>
                <a:cubicBezTo>
                  <a:pt x="190593" y="178594"/>
                  <a:pt x="178594" y="190593"/>
                  <a:pt x="178594" y="205383"/>
                </a:cubicBezTo>
                <a:lnTo>
                  <a:pt x="178594" y="241102"/>
                </a:lnTo>
                <a:cubicBezTo>
                  <a:pt x="178594" y="255891"/>
                  <a:pt x="190593" y="267891"/>
                  <a:pt x="205383" y="267891"/>
                </a:cubicBezTo>
                <a:lnTo>
                  <a:pt x="258961" y="267891"/>
                </a:lnTo>
                <a:cubicBezTo>
                  <a:pt x="273751" y="267891"/>
                  <a:pt x="285750" y="255891"/>
                  <a:pt x="285750" y="241102"/>
                </a:cubicBezTo>
                <a:lnTo>
                  <a:pt x="285750" y="205383"/>
                </a:lnTo>
                <a:cubicBezTo>
                  <a:pt x="285750" y="190593"/>
                  <a:pt x="273751" y="178594"/>
                  <a:pt x="258961" y="178594"/>
                </a:cubicBezTo>
                <a:lnTo>
                  <a:pt x="250031" y="178594"/>
                </a:lnTo>
                <a:lnTo>
                  <a:pt x="250031" y="160734"/>
                </a:lnTo>
                <a:lnTo>
                  <a:pt x="303609" y="160734"/>
                </a:lnTo>
                <a:cubicBezTo>
                  <a:pt x="313488" y="160734"/>
                  <a:pt x="321469" y="152753"/>
                  <a:pt x="321469" y="142875"/>
                </a:cubicBezTo>
                <a:cubicBezTo>
                  <a:pt x="321469" y="132997"/>
                  <a:pt x="313488" y="125016"/>
                  <a:pt x="303609" y="125016"/>
                </a:cubicBezTo>
                <a:lnTo>
                  <a:pt x="178594" y="125016"/>
                </a:lnTo>
                <a:lnTo>
                  <a:pt x="178594" y="107156"/>
                </a:lnTo>
                <a:lnTo>
                  <a:pt x="187523" y="107156"/>
                </a:lnTo>
                <a:cubicBezTo>
                  <a:pt x="202313" y="107156"/>
                  <a:pt x="214313" y="95157"/>
                  <a:pt x="214313" y="80367"/>
                </a:cubicBezTo>
                <a:lnTo>
                  <a:pt x="214313" y="44648"/>
                </a:lnTo>
                <a:cubicBezTo>
                  <a:pt x="214313" y="29859"/>
                  <a:pt x="202313" y="17859"/>
                  <a:pt x="187523" y="17859"/>
                </a:cubicBezTo>
                <a:lnTo>
                  <a:pt x="133945" y="17859"/>
                </a:lnTo>
                <a:close/>
                <a:moveTo>
                  <a:pt x="250031" y="209848"/>
                </a:moveTo>
                <a:lnTo>
                  <a:pt x="254496" y="209848"/>
                </a:lnTo>
                <a:lnTo>
                  <a:pt x="254496" y="236637"/>
                </a:lnTo>
                <a:lnTo>
                  <a:pt x="209848" y="236637"/>
                </a:lnTo>
                <a:lnTo>
                  <a:pt x="209848" y="209848"/>
                </a:lnTo>
                <a:lnTo>
                  <a:pt x="250031" y="209848"/>
                </a:lnTo>
                <a:close/>
                <a:moveTo>
                  <a:pt x="107156" y="209848"/>
                </a:moveTo>
                <a:lnTo>
                  <a:pt x="111621" y="209848"/>
                </a:lnTo>
                <a:lnTo>
                  <a:pt x="111621" y="236637"/>
                </a:lnTo>
                <a:lnTo>
                  <a:pt x="66973" y="236637"/>
                </a:lnTo>
                <a:lnTo>
                  <a:pt x="66973" y="209848"/>
                </a:lnTo>
                <a:lnTo>
                  <a:pt x="107156" y="209848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1" name="Text 8"/>
          <p:cNvSpPr/>
          <p:nvPr/>
        </p:nvSpPr>
        <p:spPr>
          <a:xfrm>
            <a:off x="2320379" y="5017294"/>
            <a:ext cx="2162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Fully Redundant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2329904" y="5360194"/>
            <a:ext cx="2143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LACP + OSPF failover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867573" y="4421981"/>
            <a:ext cx="2457450" cy="1362075"/>
          </a:xfrm>
          <a:custGeom>
            <a:avLst/>
            <a:gdLst/>
            <a:ahLst/>
            <a:cxnLst/>
            <a:rect l="l" t="t" r="r" b="b"/>
            <a:pathLst>
              <a:path w="2457450" h="1362075">
                <a:moveTo>
                  <a:pt x="76194" y="0"/>
                </a:moveTo>
                <a:lnTo>
                  <a:pt x="2381256" y="0"/>
                </a:lnTo>
                <a:cubicBezTo>
                  <a:pt x="2423337" y="0"/>
                  <a:pt x="2457450" y="34113"/>
                  <a:pt x="2457450" y="76194"/>
                </a:cubicBezTo>
                <a:lnTo>
                  <a:pt x="2457450" y="1285881"/>
                </a:lnTo>
                <a:cubicBezTo>
                  <a:pt x="2457450" y="1327962"/>
                  <a:pt x="2423337" y="1362075"/>
                  <a:pt x="2381256" y="1362075"/>
                </a:cubicBezTo>
                <a:lnTo>
                  <a:pt x="76194" y="1362075"/>
                </a:lnTo>
                <a:cubicBezTo>
                  <a:pt x="34113" y="1362075"/>
                  <a:pt x="0" y="1327962"/>
                  <a:pt x="0" y="1285881"/>
                </a:cubicBezTo>
                <a:lnTo>
                  <a:pt x="0" y="76194"/>
                </a:lnTo>
                <a:cubicBezTo>
                  <a:pt x="0" y="34142"/>
                  <a:pt x="34142" y="0"/>
                  <a:pt x="76194" y="0"/>
                </a:cubicBezTo>
                <a:close/>
              </a:path>
            </a:pathLst>
          </a:custGeom>
          <a:solidFill>
            <a:srgbClr val="37474F">
              <a:alpha val="40000"/>
            </a:srgbClr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5955357" y="4617244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0"/>
                </a:moveTo>
                <a:cubicBezTo>
                  <a:pt x="145442" y="0"/>
                  <a:pt x="148010" y="558"/>
                  <a:pt x="150354" y="1619"/>
                </a:cubicBezTo>
                <a:lnTo>
                  <a:pt x="255501" y="46211"/>
                </a:lnTo>
                <a:cubicBezTo>
                  <a:pt x="267779" y="51402"/>
                  <a:pt x="276932" y="63512"/>
                  <a:pt x="276876" y="78135"/>
                </a:cubicBezTo>
                <a:cubicBezTo>
                  <a:pt x="276597" y="133499"/>
                  <a:pt x="253826" y="234795"/>
                  <a:pt x="157665" y="280839"/>
                </a:cubicBezTo>
                <a:cubicBezTo>
                  <a:pt x="148344" y="285304"/>
                  <a:pt x="137517" y="285304"/>
                  <a:pt x="128197" y="280839"/>
                </a:cubicBezTo>
                <a:cubicBezTo>
                  <a:pt x="31979" y="234795"/>
                  <a:pt x="9265" y="133499"/>
                  <a:pt x="8985" y="78135"/>
                </a:cubicBezTo>
                <a:cubicBezTo>
                  <a:pt x="8930" y="63512"/>
                  <a:pt x="18083" y="51402"/>
                  <a:pt x="30361" y="46211"/>
                </a:cubicBezTo>
                <a:lnTo>
                  <a:pt x="135452" y="1619"/>
                </a:lnTo>
                <a:cubicBezTo>
                  <a:pt x="137796" y="558"/>
                  <a:pt x="140308" y="0"/>
                  <a:pt x="142875" y="0"/>
                </a:cubicBezTo>
                <a:close/>
                <a:moveTo>
                  <a:pt x="142875" y="37281"/>
                </a:moveTo>
                <a:lnTo>
                  <a:pt x="142875" y="248301"/>
                </a:lnTo>
                <a:cubicBezTo>
                  <a:pt x="219894" y="211020"/>
                  <a:pt x="240599" y="128420"/>
                  <a:pt x="241102" y="78972"/>
                </a:cubicBezTo>
                <a:lnTo>
                  <a:pt x="142875" y="37337"/>
                </a:lnTo>
                <a:lnTo>
                  <a:pt x="142875" y="37337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5" name="Text 12"/>
          <p:cNvSpPr/>
          <p:nvPr/>
        </p:nvSpPr>
        <p:spPr>
          <a:xfrm>
            <a:off x="5015210" y="5017294"/>
            <a:ext cx="2162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Security Hardened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5024735" y="5360194"/>
            <a:ext cx="2143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SSH, ACLs, VLAN segmentation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562404" y="4421981"/>
            <a:ext cx="2457450" cy="1362075"/>
          </a:xfrm>
          <a:custGeom>
            <a:avLst/>
            <a:gdLst/>
            <a:ahLst/>
            <a:cxnLst/>
            <a:rect l="l" t="t" r="r" b="b"/>
            <a:pathLst>
              <a:path w="2457450" h="1362075">
                <a:moveTo>
                  <a:pt x="76194" y="0"/>
                </a:moveTo>
                <a:lnTo>
                  <a:pt x="2381256" y="0"/>
                </a:lnTo>
                <a:cubicBezTo>
                  <a:pt x="2423337" y="0"/>
                  <a:pt x="2457450" y="34113"/>
                  <a:pt x="2457450" y="76194"/>
                </a:cubicBezTo>
                <a:lnTo>
                  <a:pt x="2457450" y="1285881"/>
                </a:lnTo>
                <a:cubicBezTo>
                  <a:pt x="2457450" y="1327962"/>
                  <a:pt x="2423337" y="1362075"/>
                  <a:pt x="2381256" y="1362075"/>
                </a:cubicBezTo>
                <a:lnTo>
                  <a:pt x="76194" y="1362075"/>
                </a:lnTo>
                <a:cubicBezTo>
                  <a:pt x="34113" y="1362075"/>
                  <a:pt x="0" y="1327962"/>
                  <a:pt x="0" y="1285881"/>
                </a:cubicBezTo>
                <a:lnTo>
                  <a:pt x="0" y="76194"/>
                </a:lnTo>
                <a:cubicBezTo>
                  <a:pt x="0" y="34142"/>
                  <a:pt x="34142" y="0"/>
                  <a:pt x="76194" y="0"/>
                </a:cubicBezTo>
                <a:close/>
              </a:path>
            </a:pathLst>
          </a:custGeom>
          <a:solidFill>
            <a:srgbClr val="37474F">
              <a:alpha val="40000"/>
            </a:srgbClr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8650188" y="4617244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96397" y="156270"/>
                </a:moveTo>
                <a:lnTo>
                  <a:pt x="89855" y="156270"/>
                </a:lnTo>
                <a:cubicBezTo>
                  <a:pt x="91473" y="192267"/>
                  <a:pt x="99454" y="225419"/>
                  <a:pt x="110784" y="249696"/>
                </a:cubicBezTo>
                <a:cubicBezTo>
                  <a:pt x="117146" y="263370"/>
                  <a:pt x="124011" y="273025"/>
                  <a:pt x="130373" y="278941"/>
                </a:cubicBezTo>
                <a:cubicBezTo>
                  <a:pt x="136624" y="284801"/>
                  <a:pt x="140922" y="285750"/>
                  <a:pt x="143154" y="285750"/>
                </a:cubicBezTo>
                <a:cubicBezTo>
                  <a:pt x="145386" y="285750"/>
                  <a:pt x="149684" y="284801"/>
                  <a:pt x="155935" y="278941"/>
                </a:cubicBezTo>
                <a:cubicBezTo>
                  <a:pt x="162297" y="273025"/>
                  <a:pt x="169162" y="263314"/>
                  <a:pt x="175524" y="249696"/>
                </a:cubicBezTo>
                <a:cubicBezTo>
                  <a:pt x="186854" y="225419"/>
                  <a:pt x="194835" y="192267"/>
                  <a:pt x="196453" y="156270"/>
                </a:cubicBezTo>
                <a:close/>
                <a:moveTo>
                  <a:pt x="89799" y="129480"/>
                </a:moveTo>
                <a:lnTo>
                  <a:pt x="196342" y="129480"/>
                </a:lnTo>
                <a:cubicBezTo>
                  <a:pt x="194779" y="93483"/>
                  <a:pt x="186798" y="60331"/>
                  <a:pt x="175468" y="36054"/>
                </a:cubicBezTo>
                <a:cubicBezTo>
                  <a:pt x="169106" y="22436"/>
                  <a:pt x="162241" y="12725"/>
                  <a:pt x="155879" y="6809"/>
                </a:cubicBezTo>
                <a:cubicBezTo>
                  <a:pt x="149628" y="949"/>
                  <a:pt x="145331" y="0"/>
                  <a:pt x="143098" y="0"/>
                </a:cubicBezTo>
                <a:cubicBezTo>
                  <a:pt x="140866" y="0"/>
                  <a:pt x="136568" y="949"/>
                  <a:pt x="130318" y="6809"/>
                </a:cubicBezTo>
                <a:cubicBezTo>
                  <a:pt x="123955" y="12725"/>
                  <a:pt x="117091" y="22436"/>
                  <a:pt x="110728" y="36054"/>
                </a:cubicBezTo>
                <a:cubicBezTo>
                  <a:pt x="99399" y="60331"/>
                  <a:pt x="91418" y="93483"/>
                  <a:pt x="89799" y="129480"/>
                </a:cubicBezTo>
                <a:close/>
                <a:moveTo>
                  <a:pt x="63010" y="129480"/>
                </a:moveTo>
                <a:cubicBezTo>
                  <a:pt x="64963" y="81707"/>
                  <a:pt x="77298" y="37337"/>
                  <a:pt x="95324" y="8204"/>
                </a:cubicBezTo>
                <a:cubicBezTo>
                  <a:pt x="43923" y="26398"/>
                  <a:pt x="6083" y="73223"/>
                  <a:pt x="837" y="129480"/>
                </a:cubicBezTo>
                <a:lnTo>
                  <a:pt x="63010" y="129480"/>
                </a:lnTo>
                <a:close/>
                <a:moveTo>
                  <a:pt x="837" y="156270"/>
                </a:moveTo>
                <a:cubicBezTo>
                  <a:pt x="6083" y="212527"/>
                  <a:pt x="43923" y="259352"/>
                  <a:pt x="95324" y="277546"/>
                </a:cubicBezTo>
                <a:cubicBezTo>
                  <a:pt x="77298" y="248413"/>
                  <a:pt x="64963" y="204043"/>
                  <a:pt x="63010" y="156270"/>
                </a:cubicBezTo>
                <a:lnTo>
                  <a:pt x="837" y="156270"/>
                </a:lnTo>
                <a:close/>
                <a:moveTo>
                  <a:pt x="223186" y="156270"/>
                </a:moveTo>
                <a:cubicBezTo>
                  <a:pt x="221233" y="204043"/>
                  <a:pt x="208899" y="248413"/>
                  <a:pt x="190872" y="277546"/>
                </a:cubicBezTo>
                <a:cubicBezTo>
                  <a:pt x="242274" y="259296"/>
                  <a:pt x="280113" y="212527"/>
                  <a:pt x="285359" y="156270"/>
                </a:cubicBezTo>
                <a:lnTo>
                  <a:pt x="223186" y="156270"/>
                </a:lnTo>
                <a:close/>
                <a:moveTo>
                  <a:pt x="285359" y="129480"/>
                </a:moveTo>
                <a:cubicBezTo>
                  <a:pt x="280113" y="73223"/>
                  <a:pt x="242274" y="26398"/>
                  <a:pt x="190872" y="8204"/>
                </a:cubicBezTo>
                <a:cubicBezTo>
                  <a:pt x="208899" y="37337"/>
                  <a:pt x="221233" y="81707"/>
                  <a:pt x="223186" y="129480"/>
                </a:cubicBezTo>
                <a:lnTo>
                  <a:pt x="285359" y="129480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9" name="Text 16"/>
          <p:cNvSpPr/>
          <p:nvPr/>
        </p:nvSpPr>
        <p:spPr>
          <a:xfrm>
            <a:off x="7710041" y="5017294"/>
            <a:ext cx="2162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Internet Ready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7719566" y="5360194"/>
            <a:ext cx="2143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NAT/PAT verified operational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2658814" y="6207919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0" y="72330"/>
                </a:moveTo>
                <a:cubicBezTo>
                  <a:pt x="0" y="50129"/>
                  <a:pt x="17982" y="32147"/>
                  <a:pt x="40184" y="32147"/>
                </a:cubicBezTo>
                <a:lnTo>
                  <a:pt x="42863" y="32147"/>
                </a:lnTo>
                <a:cubicBezTo>
                  <a:pt x="48790" y="32147"/>
                  <a:pt x="53578" y="36935"/>
                  <a:pt x="53578" y="42863"/>
                </a:cubicBezTo>
                <a:cubicBezTo>
                  <a:pt x="53578" y="48790"/>
                  <a:pt x="48790" y="53578"/>
                  <a:pt x="42863" y="53578"/>
                </a:cubicBezTo>
                <a:lnTo>
                  <a:pt x="40184" y="53578"/>
                </a:lnTo>
                <a:cubicBezTo>
                  <a:pt x="29836" y="53578"/>
                  <a:pt x="21431" y="61983"/>
                  <a:pt x="21431" y="72330"/>
                </a:cubicBezTo>
                <a:lnTo>
                  <a:pt x="21431" y="75009"/>
                </a:lnTo>
                <a:lnTo>
                  <a:pt x="42863" y="75009"/>
                </a:lnTo>
                <a:cubicBezTo>
                  <a:pt x="54683" y="75009"/>
                  <a:pt x="64294" y="84620"/>
                  <a:pt x="64294" y="96441"/>
                </a:cubicBezTo>
                <a:lnTo>
                  <a:pt x="64294" y="117872"/>
                </a:lnTo>
                <a:cubicBezTo>
                  <a:pt x="64294" y="129693"/>
                  <a:pt x="54683" y="139303"/>
                  <a:pt x="42863" y="139303"/>
                </a:cubicBezTo>
                <a:lnTo>
                  <a:pt x="21431" y="139303"/>
                </a:lnTo>
                <a:cubicBezTo>
                  <a:pt x="9611" y="139303"/>
                  <a:pt x="0" y="129693"/>
                  <a:pt x="0" y="117872"/>
                </a:cubicBezTo>
                <a:lnTo>
                  <a:pt x="0" y="72330"/>
                </a:lnTo>
                <a:close/>
                <a:moveTo>
                  <a:pt x="85725" y="72330"/>
                </a:moveTo>
                <a:cubicBezTo>
                  <a:pt x="85725" y="50129"/>
                  <a:pt x="103707" y="32147"/>
                  <a:pt x="125909" y="32147"/>
                </a:cubicBezTo>
                <a:lnTo>
                  <a:pt x="128588" y="32147"/>
                </a:lnTo>
                <a:cubicBezTo>
                  <a:pt x="134515" y="32147"/>
                  <a:pt x="139303" y="36935"/>
                  <a:pt x="139303" y="42863"/>
                </a:cubicBezTo>
                <a:cubicBezTo>
                  <a:pt x="139303" y="48790"/>
                  <a:pt x="134515" y="53578"/>
                  <a:pt x="128588" y="53578"/>
                </a:cubicBezTo>
                <a:lnTo>
                  <a:pt x="125909" y="53578"/>
                </a:lnTo>
                <a:cubicBezTo>
                  <a:pt x="115561" y="53578"/>
                  <a:pt x="107156" y="61983"/>
                  <a:pt x="107156" y="72330"/>
                </a:cubicBezTo>
                <a:lnTo>
                  <a:pt x="107156" y="75009"/>
                </a:lnTo>
                <a:lnTo>
                  <a:pt x="128588" y="75009"/>
                </a:lnTo>
                <a:cubicBezTo>
                  <a:pt x="140408" y="75009"/>
                  <a:pt x="150019" y="84620"/>
                  <a:pt x="150019" y="96441"/>
                </a:cubicBezTo>
                <a:lnTo>
                  <a:pt x="150019" y="117872"/>
                </a:lnTo>
                <a:cubicBezTo>
                  <a:pt x="150019" y="129693"/>
                  <a:pt x="140408" y="139303"/>
                  <a:pt x="128588" y="139303"/>
                </a:cubicBezTo>
                <a:lnTo>
                  <a:pt x="107156" y="139303"/>
                </a:lnTo>
                <a:cubicBezTo>
                  <a:pt x="95336" y="139303"/>
                  <a:pt x="85725" y="129693"/>
                  <a:pt x="85725" y="117872"/>
                </a:cubicBezTo>
                <a:lnTo>
                  <a:pt x="85725" y="72330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2" name="Text 19"/>
          <p:cNvSpPr/>
          <p:nvPr/>
        </p:nvSpPr>
        <p:spPr>
          <a:xfrm>
            <a:off x="2857649" y="6169819"/>
            <a:ext cx="6753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ECEFF1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Real-world troubleshooting experience gained through hands-on problem resolution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spc="120" kern="0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OVERVIEW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Implementation Roadmap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295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" name="Shape 3"/>
          <p:cNvSpPr/>
          <p:nvPr/>
        </p:nvSpPr>
        <p:spPr>
          <a:xfrm>
            <a:off x="400050" y="1562100"/>
            <a:ext cx="5619750" cy="1114425"/>
          </a:xfrm>
          <a:custGeom>
            <a:avLst/>
            <a:gdLst/>
            <a:ahLst/>
            <a:cxnLst/>
            <a:rect l="l" t="t" r="r" b="b"/>
            <a:pathLst>
              <a:path w="5619750" h="1114425">
                <a:moveTo>
                  <a:pt x="38100" y="0"/>
                </a:moveTo>
                <a:lnTo>
                  <a:pt x="5543546" y="0"/>
                </a:lnTo>
                <a:cubicBezTo>
                  <a:pt x="5585632" y="0"/>
                  <a:pt x="5619750" y="34118"/>
                  <a:pt x="5619750" y="76204"/>
                </a:cubicBezTo>
                <a:lnTo>
                  <a:pt x="5619750" y="1038221"/>
                </a:lnTo>
                <a:cubicBezTo>
                  <a:pt x="5619750" y="1080307"/>
                  <a:pt x="5585632" y="1114425"/>
                  <a:pt x="5543546" y="1114425"/>
                </a:cubicBezTo>
                <a:lnTo>
                  <a:pt x="38100" y="1114425"/>
                </a:lnTo>
                <a:cubicBezTo>
                  <a:pt x="17072" y="1114425"/>
                  <a:pt x="0" y="1097353"/>
                  <a:pt x="0" y="10763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7474F">
              <a:alpha val="4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400050" y="1562100"/>
            <a:ext cx="38100" cy="1114425"/>
          </a:xfrm>
          <a:custGeom>
            <a:avLst/>
            <a:gdLst/>
            <a:ahLst/>
            <a:cxnLst/>
            <a:rect l="l" t="t" r="r" b="b"/>
            <a:pathLst>
              <a:path w="38100" h="1114425">
                <a:moveTo>
                  <a:pt x="38100" y="0"/>
                </a:moveTo>
                <a:lnTo>
                  <a:pt x="38100" y="0"/>
                </a:lnTo>
                <a:lnTo>
                  <a:pt x="38100" y="1114425"/>
                </a:lnTo>
                <a:lnTo>
                  <a:pt x="38100" y="1114425"/>
                </a:lnTo>
                <a:cubicBezTo>
                  <a:pt x="17072" y="1114425"/>
                  <a:pt x="0" y="1097353"/>
                  <a:pt x="0" y="10763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7" name="Shape 5"/>
          <p:cNvSpPr/>
          <p:nvPr/>
        </p:nvSpPr>
        <p:spPr>
          <a:xfrm>
            <a:off x="571500" y="17145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701129" y="1809750"/>
            <a:ext cx="295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81100" y="1714500"/>
            <a:ext cx="3924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Executive Summary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181100" y="2057400"/>
            <a:ext cx="39052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Project scope, objectives, and key achievements overview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191250" y="1562100"/>
            <a:ext cx="5619750" cy="1114425"/>
          </a:xfrm>
          <a:custGeom>
            <a:avLst/>
            <a:gdLst/>
            <a:ahLst/>
            <a:cxnLst/>
            <a:rect l="l" t="t" r="r" b="b"/>
            <a:pathLst>
              <a:path w="5619750" h="1114425">
                <a:moveTo>
                  <a:pt x="38100" y="0"/>
                </a:moveTo>
                <a:lnTo>
                  <a:pt x="5543546" y="0"/>
                </a:lnTo>
                <a:cubicBezTo>
                  <a:pt x="5585632" y="0"/>
                  <a:pt x="5619750" y="34118"/>
                  <a:pt x="5619750" y="76204"/>
                </a:cubicBezTo>
                <a:lnTo>
                  <a:pt x="5619750" y="1038221"/>
                </a:lnTo>
                <a:cubicBezTo>
                  <a:pt x="5619750" y="1080307"/>
                  <a:pt x="5585632" y="1114425"/>
                  <a:pt x="5543546" y="1114425"/>
                </a:cubicBezTo>
                <a:lnTo>
                  <a:pt x="38100" y="1114425"/>
                </a:lnTo>
                <a:cubicBezTo>
                  <a:pt x="17072" y="1114425"/>
                  <a:pt x="0" y="1097353"/>
                  <a:pt x="0" y="10763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7474F">
              <a:alpha val="40000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6191250" y="1562100"/>
            <a:ext cx="38100" cy="1114425"/>
          </a:xfrm>
          <a:custGeom>
            <a:avLst/>
            <a:gdLst/>
            <a:ahLst/>
            <a:cxnLst/>
            <a:rect l="l" t="t" r="r" b="b"/>
            <a:pathLst>
              <a:path w="38100" h="1114425">
                <a:moveTo>
                  <a:pt x="38100" y="0"/>
                </a:moveTo>
                <a:lnTo>
                  <a:pt x="38100" y="0"/>
                </a:lnTo>
                <a:lnTo>
                  <a:pt x="38100" y="1114425"/>
                </a:lnTo>
                <a:lnTo>
                  <a:pt x="38100" y="1114425"/>
                </a:lnTo>
                <a:cubicBezTo>
                  <a:pt x="17072" y="1114425"/>
                  <a:pt x="0" y="1097353"/>
                  <a:pt x="0" y="10763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3" name="Shape 11"/>
          <p:cNvSpPr/>
          <p:nvPr/>
        </p:nvSpPr>
        <p:spPr>
          <a:xfrm>
            <a:off x="6362700" y="17145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6475065" y="1809750"/>
            <a:ext cx="323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972300" y="1714500"/>
            <a:ext cx="3933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Module 1: Infrastructure Foundations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972300" y="2057400"/>
            <a:ext cx="39147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Three-tier hierarchy, SSH, RSA keys, and device hardening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00050" y="2828925"/>
            <a:ext cx="5619750" cy="1114425"/>
          </a:xfrm>
          <a:custGeom>
            <a:avLst/>
            <a:gdLst/>
            <a:ahLst/>
            <a:cxnLst/>
            <a:rect l="l" t="t" r="r" b="b"/>
            <a:pathLst>
              <a:path w="5619750" h="1114425">
                <a:moveTo>
                  <a:pt x="38100" y="0"/>
                </a:moveTo>
                <a:lnTo>
                  <a:pt x="5543546" y="0"/>
                </a:lnTo>
                <a:cubicBezTo>
                  <a:pt x="5585632" y="0"/>
                  <a:pt x="5619750" y="34118"/>
                  <a:pt x="5619750" y="76204"/>
                </a:cubicBezTo>
                <a:lnTo>
                  <a:pt x="5619750" y="1038221"/>
                </a:lnTo>
                <a:cubicBezTo>
                  <a:pt x="5619750" y="1080307"/>
                  <a:pt x="5585632" y="1114425"/>
                  <a:pt x="5543546" y="1114425"/>
                </a:cubicBezTo>
                <a:lnTo>
                  <a:pt x="38100" y="1114425"/>
                </a:lnTo>
                <a:cubicBezTo>
                  <a:pt x="17072" y="1114425"/>
                  <a:pt x="0" y="1097353"/>
                  <a:pt x="0" y="10763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7474F">
              <a:alpha val="40000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400050" y="2828925"/>
            <a:ext cx="38100" cy="1114425"/>
          </a:xfrm>
          <a:custGeom>
            <a:avLst/>
            <a:gdLst/>
            <a:ahLst/>
            <a:cxnLst/>
            <a:rect l="l" t="t" r="r" b="b"/>
            <a:pathLst>
              <a:path w="38100" h="1114425">
                <a:moveTo>
                  <a:pt x="38100" y="0"/>
                </a:moveTo>
                <a:lnTo>
                  <a:pt x="38100" y="0"/>
                </a:lnTo>
                <a:lnTo>
                  <a:pt x="38100" y="1114425"/>
                </a:lnTo>
                <a:lnTo>
                  <a:pt x="38100" y="1114425"/>
                </a:lnTo>
                <a:cubicBezTo>
                  <a:pt x="17072" y="1114425"/>
                  <a:pt x="0" y="1097353"/>
                  <a:pt x="0" y="10763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9" name="Shape 17"/>
          <p:cNvSpPr/>
          <p:nvPr/>
        </p:nvSpPr>
        <p:spPr>
          <a:xfrm>
            <a:off x="571500" y="2981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683121" y="3076575"/>
            <a:ext cx="333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181100" y="2981325"/>
            <a:ext cx="3886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Module 2-3: VLANs &amp; Trunking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181100" y="3324225"/>
            <a:ext cx="38671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VLAN segmentation, 802.1Q trunks, PortFast configuration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191250" y="2828925"/>
            <a:ext cx="5619750" cy="1114425"/>
          </a:xfrm>
          <a:custGeom>
            <a:avLst/>
            <a:gdLst/>
            <a:ahLst/>
            <a:cxnLst/>
            <a:rect l="l" t="t" r="r" b="b"/>
            <a:pathLst>
              <a:path w="5619750" h="1114425">
                <a:moveTo>
                  <a:pt x="38100" y="0"/>
                </a:moveTo>
                <a:lnTo>
                  <a:pt x="5543546" y="0"/>
                </a:lnTo>
                <a:cubicBezTo>
                  <a:pt x="5585632" y="0"/>
                  <a:pt x="5619750" y="34118"/>
                  <a:pt x="5619750" y="76204"/>
                </a:cubicBezTo>
                <a:lnTo>
                  <a:pt x="5619750" y="1038221"/>
                </a:lnTo>
                <a:cubicBezTo>
                  <a:pt x="5619750" y="1080307"/>
                  <a:pt x="5585632" y="1114425"/>
                  <a:pt x="5543546" y="1114425"/>
                </a:cubicBezTo>
                <a:lnTo>
                  <a:pt x="38100" y="1114425"/>
                </a:lnTo>
                <a:cubicBezTo>
                  <a:pt x="17072" y="1114425"/>
                  <a:pt x="0" y="1097353"/>
                  <a:pt x="0" y="10763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7474F">
              <a:alpha val="4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6191250" y="2828925"/>
            <a:ext cx="38100" cy="1114425"/>
          </a:xfrm>
          <a:custGeom>
            <a:avLst/>
            <a:gdLst/>
            <a:ahLst/>
            <a:cxnLst/>
            <a:rect l="l" t="t" r="r" b="b"/>
            <a:pathLst>
              <a:path w="38100" h="1114425">
                <a:moveTo>
                  <a:pt x="38100" y="0"/>
                </a:moveTo>
                <a:lnTo>
                  <a:pt x="38100" y="0"/>
                </a:lnTo>
                <a:lnTo>
                  <a:pt x="38100" y="1114425"/>
                </a:lnTo>
                <a:lnTo>
                  <a:pt x="38100" y="1114425"/>
                </a:lnTo>
                <a:cubicBezTo>
                  <a:pt x="17072" y="1114425"/>
                  <a:pt x="0" y="1097353"/>
                  <a:pt x="0" y="10763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5" name="Shape 23"/>
          <p:cNvSpPr/>
          <p:nvPr/>
        </p:nvSpPr>
        <p:spPr>
          <a:xfrm>
            <a:off x="6362700" y="2981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6474321" y="3076575"/>
            <a:ext cx="333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04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972300" y="2981325"/>
            <a:ext cx="3009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Module 4-5: LACP &amp; L3 Routing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972300" y="3324225"/>
            <a:ext cx="29908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Link aggregation, Port-Channel, routed ports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00050" y="4095750"/>
            <a:ext cx="5619750" cy="1114425"/>
          </a:xfrm>
          <a:custGeom>
            <a:avLst/>
            <a:gdLst/>
            <a:ahLst/>
            <a:cxnLst/>
            <a:rect l="l" t="t" r="r" b="b"/>
            <a:pathLst>
              <a:path w="5619750" h="1114425">
                <a:moveTo>
                  <a:pt x="38100" y="0"/>
                </a:moveTo>
                <a:lnTo>
                  <a:pt x="5543546" y="0"/>
                </a:lnTo>
                <a:cubicBezTo>
                  <a:pt x="5585632" y="0"/>
                  <a:pt x="5619750" y="34118"/>
                  <a:pt x="5619750" y="76204"/>
                </a:cubicBezTo>
                <a:lnTo>
                  <a:pt x="5619750" y="1038221"/>
                </a:lnTo>
                <a:cubicBezTo>
                  <a:pt x="5619750" y="1080307"/>
                  <a:pt x="5585632" y="1114425"/>
                  <a:pt x="5543546" y="1114425"/>
                </a:cubicBezTo>
                <a:lnTo>
                  <a:pt x="38100" y="1114425"/>
                </a:lnTo>
                <a:cubicBezTo>
                  <a:pt x="17072" y="1114425"/>
                  <a:pt x="0" y="1097353"/>
                  <a:pt x="0" y="10763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7474F">
              <a:alpha val="4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400050" y="4095750"/>
            <a:ext cx="38100" cy="1114425"/>
          </a:xfrm>
          <a:custGeom>
            <a:avLst/>
            <a:gdLst/>
            <a:ahLst/>
            <a:cxnLst/>
            <a:rect l="l" t="t" r="r" b="b"/>
            <a:pathLst>
              <a:path w="38100" h="1114425">
                <a:moveTo>
                  <a:pt x="38100" y="0"/>
                </a:moveTo>
                <a:lnTo>
                  <a:pt x="38100" y="0"/>
                </a:lnTo>
                <a:lnTo>
                  <a:pt x="38100" y="1114425"/>
                </a:lnTo>
                <a:lnTo>
                  <a:pt x="38100" y="1114425"/>
                </a:lnTo>
                <a:cubicBezTo>
                  <a:pt x="17072" y="1114425"/>
                  <a:pt x="0" y="1097353"/>
                  <a:pt x="0" y="10763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1" name="Shape 29"/>
          <p:cNvSpPr/>
          <p:nvPr/>
        </p:nvSpPr>
        <p:spPr>
          <a:xfrm>
            <a:off x="571500" y="42481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684461" y="4343400"/>
            <a:ext cx="323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05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181100" y="4248150"/>
            <a:ext cx="3733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Module 6: OSPF Dynamic Routing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181100" y="4591050"/>
            <a:ext cx="37147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OSPF configuration, adjacency, Router-ID management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191250" y="4095750"/>
            <a:ext cx="5619750" cy="1114425"/>
          </a:xfrm>
          <a:custGeom>
            <a:avLst/>
            <a:gdLst/>
            <a:ahLst/>
            <a:cxnLst/>
            <a:rect l="l" t="t" r="r" b="b"/>
            <a:pathLst>
              <a:path w="5619750" h="1114425">
                <a:moveTo>
                  <a:pt x="38100" y="0"/>
                </a:moveTo>
                <a:lnTo>
                  <a:pt x="5543546" y="0"/>
                </a:lnTo>
                <a:cubicBezTo>
                  <a:pt x="5585632" y="0"/>
                  <a:pt x="5619750" y="34118"/>
                  <a:pt x="5619750" y="76204"/>
                </a:cubicBezTo>
                <a:lnTo>
                  <a:pt x="5619750" y="1038221"/>
                </a:lnTo>
                <a:cubicBezTo>
                  <a:pt x="5619750" y="1080307"/>
                  <a:pt x="5585632" y="1114425"/>
                  <a:pt x="5543546" y="1114425"/>
                </a:cubicBezTo>
                <a:lnTo>
                  <a:pt x="38100" y="1114425"/>
                </a:lnTo>
                <a:cubicBezTo>
                  <a:pt x="17072" y="1114425"/>
                  <a:pt x="0" y="1097353"/>
                  <a:pt x="0" y="10763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7474F">
              <a:alpha val="40000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6191250" y="4095750"/>
            <a:ext cx="38100" cy="1114425"/>
          </a:xfrm>
          <a:custGeom>
            <a:avLst/>
            <a:gdLst/>
            <a:ahLst/>
            <a:cxnLst/>
            <a:rect l="l" t="t" r="r" b="b"/>
            <a:pathLst>
              <a:path w="38100" h="1114425">
                <a:moveTo>
                  <a:pt x="38100" y="0"/>
                </a:moveTo>
                <a:lnTo>
                  <a:pt x="38100" y="0"/>
                </a:lnTo>
                <a:lnTo>
                  <a:pt x="38100" y="1114425"/>
                </a:lnTo>
                <a:lnTo>
                  <a:pt x="38100" y="1114425"/>
                </a:lnTo>
                <a:cubicBezTo>
                  <a:pt x="17072" y="1114425"/>
                  <a:pt x="0" y="1097353"/>
                  <a:pt x="0" y="10763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7" name="Shape 35"/>
          <p:cNvSpPr/>
          <p:nvPr/>
        </p:nvSpPr>
        <p:spPr>
          <a:xfrm>
            <a:off x="6362700" y="42481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6473428" y="4343400"/>
            <a:ext cx="333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06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972300" y="4248150"/>
            <a:ext cx="2790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Module 7: Security &amp; NAT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972300" y="4591050"/>
            <a:ext cx="27717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PAT, ACLs, default routes, internet egress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00050" y="5362575"/>
            <a:ext cx="5619750" cy="1114425"/>
          </a:xfrm>
          <a:custGeom>
            <a:avLst/>
            <a:gdLst/>
            <a:ahLst/>
            <a:cxnLst/>
            <a:rect l="l" t="t" r="r" b="b"/>
            <a:pathLst>
              <a:path w="5619750" h="1114425">
                <a:moveTo>
                  <a:pt x="38100" y="0"/>
                </a:moveTo>
                <a:lnTo>
                  <a:pt x="5543546" y="0"/>
                </a:lnTo>
                <a:cubicBezTo>
                  <a:pt x="5585632" y="0"/>
                  <a:pt x="5619750" y="34118"/>
                  <a:pt x="5619750" y="76204"/>
                </a:cubicBezTo>
                <a:lnTo>
                  <a:pt x="5619750" y="1038221"/>
                </a:lnTo>
                <a:cubicBezTo>
                  <a:pt x="5619750" y="1080307"/>
                  <a:pt x="5585632" y="1114425"/>
                  <a:pt x="5543546" y="1114425"/>
                </a:cubicBezTo>
                <a:lnTo>
                  <a:pt x="38100" y="1114425"/>
                </a:lnTo>
                <a:cubicBezTo>
                  <a:pt x="17072" y="1114425"/>
                  <a:pt x="0" y="1097353"/>
                  <a:pt x="0" y="10763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7474F">
              <a:alpha val="40000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400050" y="5362575"/>
            <a:ext cx="38100" cy="1114425"/>
          </a:xfrm>
          <a:custGeom>
            <a:avLst/>
            <a:gdLst/>
            <a:ahLst/>
            <a:cxnLst/>
            <a:rect l="l" t="t" r="r" b="b"/>
            <a:pathLst>
              <a:path w="38100" h="1114425">
                <a:moveTo>
                  <a:pt x="38100" y="0"/>
                </a:moveTo>
                <a:lnTo>
                  <a:pt x="38100" y="0"/>
                </a:lnTo>
                <a:lnTo>
                  <a:pt x="38100" y="1114425"/>
                </a:lnTo>
                <a:lnTo>
                  <a:pt x="38100" y="1114425"/>
                </a:lnTo>
                <a:cubicBezTo>
                  <a:pt x="17072" y="1114425"/>
                  <a:pt x="0" y="1097353"/>
                  <a:pt x="0" y="10763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43" name="Shape 41"/>
          <p:cNvSpPr/>
          <p:nvPr/>
        </p:nvSpPr>
        <p:spPr>
          <a:xfrm>
            <a:off x="571500" y="55149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7043">
              <a:alpha val="20000"/>
            </a:srgbClr>
          </a:solidFill>
          <a:ln/>
        </p:spPr>
      </p:sp>
      <p:sp>
        <p:nvSpPr>
          <p:cNvPr id="44" name="Shape 42"/>
          <p:cNvSpPr/>
          <p:nvPr/>
        </p:nvSpPr>
        <p:spPr>
          <a:xfrm>
            <a:off x="704850" y="56483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71438" y="23812"/>
                </a:moveTo>
                <a:cubicBezTo>
                  <a:pt x="71438" y="17227"/>
                  <a:pt x="76758" y="11906"/>
                  <a:pt x="83344" y="11906"/>
                </a:cubicBezTo>
                <a:lnTo>
                  <a:pt x="107156" y="11906"/>
                </a:lnTo>
                <a:cubicBezTo>
                  <a:pt x="113742" y="11906"/>
                  <a:pt x="119063" y="17227"/>
                  <a:pt x="119063" y="23812"/>
                </a:cubicBezTo>
                <a:lnTo>
                  <a:pt x="119063" y="47625"/>
                </a:lnTo>
                <a:cubicBezTo>
                  <a:pt x="119063" y="54211"/>
                  <a:pt x="113742" y="59531"/>
                  <a:pt x="107156" y="59531"/>
                </a:cubicBezTo>
                <a:lnTo>
                  <a:pt x="104180" y="59531"/>
                </a:lnTo>
                <a:lnTo>
                  <a:pt x="104180" y="83344"/>
                </a:lnTo>
                <a:lnTo>
                  <a:pt x="148828" y="83344"/>
                </a:lnTo>
                <a:cubicBezTo>
                  <a:pt x="163637" y="83344"/>
                  <a:pt x="175617" y="95324"/>
                  <a:pt x="175617" y="110133"/>
                </a:cubicBezTo>
                <a:lnTo>
                  <a:pt x="175617" y="130969"/>
                </a:lnTo>
                <a:lnTo>
                  <a:pt x="178594" y="130969"/>
                </a:lnTo>
                <a:cubicBezTo>
                  <a:pt x="185179" y="130969"/>
                  <a:pt x="190500" y="136289"/>
                  <a:pt x="190500" y="142875"/>
                </a:cubicBezTo>
                <a:lnTo>
                  <a:pt x="190500" y="166688"/>
                </a:lnTo>
                <a:cubicBezTo>
                  <a:pt x="190500" y="173273"/>
                  <a:pt x="185179" y="178594"/>
                  <a:pt x="178594" y="178594"/>
                </a:cubicBezTo>
                <a:lnTo>
                  <a:pt x="154781" y="178594"/>
                </a:lnTo>
                <a:cubicBezTo>
                  <a:pt x="148196" y="178594"/>
                  <a:pt x="142875" y="173273"/>
                  <a:pt x="142875" y="166688"/>
                </a:cubicBezTo>
                <a:lnTo>
                  <a:pt x="142875" y="142875"/>
                </a:lnTo>
                <a:cubicBezTo>
                  <a:pt x="142875" y="136289"/>
                  <a:pt x="148196" y="130969"/>
                  <a:pt x="154781" y="130969"/>
                </a:cubicBezTo>
                <a:lnTo>
                  <a:pt x="157758" y="130969"/>
                </a:lnTo>
                <a:lnTo>
                  <a:pt x="157758" y="110133"/>
                </a:lnTo>
                <a:cubicBezTo>
                  <a:pt x="157758" y="105184"/>
                  <a:pt x="153777" y="101203"/>
                  <a:pt x="148828" y="101203"/>
                </a:cubicBezTo>
                <a:lnTo>
                  <a:pt x="104180" y="101203"/>
                </a:lnTo>
                <a:lnTo>
                  <a:pt x="104180" y="130969"/>
                </a:lnTo>
                <a:lnTo>
                  <a:pt x="107156" y="130969"/>
                </a:lnTo>
                <a:cubicBezTo>
                  <a:pt x="113742" y="130969"/>
                  <a:pt x="119063" y="136289"/>
                  <a:pt x="119063" y="142875"/>
                </a:cubicBezTo>
                <a:lnTo>
                  <a:pt x="119063" y="166688"/>
                </a:lnTo>
                <a:cubicBezTo>
                  <a:pt x="119063" y="173273"/>
                  <a:pt x="113742" y="178594"/>
                  <a:pt x="107156" y="178594"/>
                </a:cubicBezTo>
                <a:lnTo>
                  <a:pt x="83344" y="178594"/>
                </a:lnTo>
                <a:cubicBezTo>
                  <a:pt x="76758" y="178594"/>
                  <a:pt x="71438" y="173273"/>
                  <a:pt x="71438" y="166688"/>
                </a:cubicBezTo>
                <a:lnTo>
                  <a:pt x="71438" y="142875"/>
                </a:lnTo>
                <a:cubicBezTo>
                  <a:pt x="71438" y="136289"/>
                  <a:pt x="76758" y="130969"/>
                  <a:pt x="83344" y="130969"/>
                </a:cubicBezTo>
                <a:lnTo>
                  <a:pt x="86320" y="130969"/>
                </a:lnTo>
                <a:lnTo>
                  <a:pt x="86320" y="101203"/>
                </a:lnTo>
                <a:lnTo>
                  <a:pt x="41672" y="101203"/>
                </a:lnTo>
                <a:cubicBezTo>
                  <a:pt x="36723" y="101203"/>
                  <a:pt x="32742" y="105184"/>
                  <a:pt x="32742" y="110133"/>
                </a:cubicBezTo>
                <a:lnTo>
                  <a:pt x="32742" y="130969"/>
                </a:lnTo>
                <a:lnTo>
                  <a:pt x="35719" y="130969"/>
                </a:lnTo>
                <a:cubicBezTo>
                  <a:pt x="42304" y="130969"/>
                  <a:pt x="47625" y="136289"/>
                  <a:pt x="47625" y="142875"/>
                </a:cubicBezTo>
                <a:lnTo>
                  <a:pt x="47625" y="166688"/>
                </a:lnTo>
                <a:cubicBezTo>
                  <a:pt x="47625" y="173273"/>
                  <a:pt x="42304" y="178594"/>
                  <a:pt x="35719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42875"/>
                </a:lnTo>
                <a:cubicBezTo>
                  <a:pt x="0" y="136289"/>
                  <a:pt x="5321" y="130969"/>
                  <a:pt x="11906" y="130969"/>
                </a:cubicBezTo>
                <a:lnTo>
                  <a:pt x="14883" y="130969"/>
                </a:lnTo>
                <a:lnTo>
                  <a:pt x="14883" y="110133"/>
                </a:lnTo>
                <a:cubicBezTo>
                  <a:pt x="14883" y="95324"/>
                  <a:pt x="26863" y="83344"/>
                  <a:pt x="41672" y="83344"/>
                </a:cubicBezTo>
                <a:lnTo>
                  <a:pt x="86320" y="83344"/>
                </a:lnTo>
                <a:lnTo>
                  <a:pt x="86320" y="59531"/>
                </a:lnTo>
                <a:lnTo>
                  <a:pt x="83344" y="59531"/>
                </a:lnTo>
                <a:cubicBezTo>
                  <a:pt x="76758" y="59531"/>
                  <a:pt x="71438" y="54211"/>
                  <a:pt x="71438" y="47625"/>
                </a:cubicBezTo>
                <a:lnTo>
                  <a:pt x="71438" y="23812"/>
                </a:ln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45" name="Text 43"/>
          <p:cNvSpPr/>
          <p:nvPr/>
        </p:nvSpPr>
        <p:spPr>
          <a:xfrm>
            <a:off x="1181100" y="5514975"/>
            <a:ext cx="3810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Network Topology &amp; Evidence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181100" y="5857875"/>
            <a:ext cx="37909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Complete topology diagram and verification screenshots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191250" y="5362575"/>
            <a:ext cx="5619750" cy="1114425"/>
          </a:xfrm>
          <a:custGeom>
            <a:avLst/>
            <a:gdLst/>
            <a:ahLst/>
            <a:cxnLst/>
            <a:rect l="l" t="t" r="r" b="b"/>
            <a:pathLst>
              <a:path w="5619750" h="1114425">
                <a:moveTo>
                  <a:pt x="38100" y="0"/>
                </a:moveTo>
                <a:lnTo>
                  <a:pt x="5543546" y="0"/>
                </a:lnTo>
                <a:cubicBezTo>
                  <a:pt x="5585632" y="0"/>
                  <a:pt x="5619750" y="34118"/>
                  <a:pt x="5619750" y="76204"/>
                </a:cubicBezTo>
                <a:lnTo>
                  <a:pt x="5619750" y="1038221"/>
                </a:lnTo>
                <a:cubicBezTo>
                  <a:pt x="5619750" y="1080307"/>
                  <a:pt x="5585632" y="1114425"/>
                  <a:pt x="5543546" y="1114425"/>
                </a:cubicBezTo>
                <a:lnTo>
                  <a:pt x="38100" y="1114425"/>
                </a:lnTo>
                <a:cubicBezTo>
                  <a:pt x="17072" y="1114425"/>
                  <a:pt x="0" y="1097353"/>
                  <a:pt x="0" y="10763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7474F">
              <a:alpha val="40000"/>
            </a:srgbClr>
          </a:solidFill>
          <a:ln/>
        </p:spPr>
      </p:sp>
      <p:sp>
        <p:nvSpPr>
          <p:cNvPr id="48" name="Shape 46"/>
          <p:cNvSpPr/>
          <p:nvPr/>
        </p:nvSpPr>
        <p:spPr>
          <a:xfrm>
            <a:off x="6191250" y="5362575"/>
            <a:ext cx="38100" cy="1114425"/>
          </a:xfrm>
          <a:custGeom>
            <a:avLst/>
            <a:gdLst/>
            <a:ahLst/>
            <a:cxnLst/>
            <a:rect l="l" t="t" r="r" b="b"/>
            <a:pathLst>
              <a:path w="38100" h="1114425">
                <a:moveTo>
                  <a:pt x="38100" y="0"/>
                </a:moveTo>
                <a:lnTo>
                  <a:pt x="38100" y="0"/>
                </a:lnTo>
                <a:lnTo>
                  <a:pt x="38100" y="1114425"/>
                </a:lnTo>
                <a:lnTo>
                  <a:pt x="38100" y="1114425"/>
                </a:lnTo>
                <a:cubicBezTo>
                  <a:pt x="17072" y="1114425"/>
                  <a:pt x="0" y="1097353"/>
                  <a:pt x="0" y="10763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49" name="Shape 47"/>
          <p:cNvSpPr/>
          <p:nvPr/>
        </p:nvSpPr>
        <p:spPr>
          <a:xfrm>
            <a:off x="6362700" y="55149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7043">
              <a:alpha val="20000"/>
            </a:srgbClr>
          </a:solidFill>
          <a:ln/>
        </p:spPr>
      </p:sp>
      <p:sp>
        <p:nvSpPr>
          <p:cNvPr id="50" name="Shape 48"/>
          <p:cNvSpPr/>
          <p:nvPr/>
        </p:nvSpPr>
        <p:spPr>
          <a:xfrm>
            <a:off x="6519863" y="5648325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51" name="Text 49"/>
          <p:cNvSpPr/>
          <p:nvPr/>
        </p:nvSpPr>
        <p:spPr>
          <a:xfrm>
            <a:off x="6972300" y="5514975"/>
            <a:ext cx="3038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Learnings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972300" y="5857875"/>
            <a:ext cx="301942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Troubleshooting insights and lessons learned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spc="120" kern="0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OVERVIEW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Executive Summary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" name="Shape 3"/>
          <p:cNvSpPr/>
          <p:nvPr/>
        </p:nvSpPr>
        <p:spPr>
          <a:xfrm>
            <a:off x="400050" y="1409700"/>
            <a:ext cx="7534275" cy="1504950"/>
          </a:xfrm>
          <a:custGeom>
            <a:avLst/>
            <a:gdLst/>
            <a:ahLst/>
            <a:cxnLst/>
            <a:rect l="l" t="t" r="r" b="b"/>
            <a:pathLst>
              <a:path w="7534275" h="1504950">
                <a:moveTo>
                  <a:pt x="38100" y="0"/>
                </a:moveTo>
                <a:lnTo>
                  <a:pt x="7458079" y="0"/>
                </a:lnTo>
                <a:cubicBezTo>
                  <a:pt x="7500161" y="0"/>
                  <a:pt x="7534275" y="34114"/>
                  <a:pt x="7534275" y="76196"/>
                </a:cubicBezTo>
                <a:lnTo>
                  <a:pt x="7534275" y="1428754"/>
                </a:lnTo>
                <a:cubicBezTo>
                  <a:pt x="7534275" y="1470836"/>
                  <a:pt x="7500161" y="1504950"/>
                  <a:pt x="7458079" y="1504950"/>
                </a:cubicBezTo>
                <a:lnTo>
                  <a:pt x="38100" y="1504950"/>
                </a:lnTo>
                <a:cubicBezTo>
                  <a:pt x="17058" y="1504950"/>
                  <a:pt x="0" y="1487892"/>
                  <a:pt x="0" y="14668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400050" y="1409700"/>
            <a:ext cx="38100" cy="1504950"/>
          </a:xfrm>
          <a:custGeom>
            <a:avLst/>
            <a:gdLst/>
            <a:ahLst/>
            <a:cxnLst/>
            <a:rect l="l" t="t" r="r" b="b"/>
            <a:pathLst>
              <a:path w="38100" h="1504950">
                <a:moveTo>
                  <a:pt x="38100" y="0"/>
                </a:moveTo>
                <a:lnTo>
                  <a:pt x="38100" y="0"/>
                </a:lnTo>
                <a:lnTo>
                  <a:pt x="38100" y="1504950"/>
                </a:lnTo>
                <a:lnTo>
                  <a:pt x="38100" y="1504950"/>
                </a:lnTo>
                <a:cubicBezTo>
                  <a:pt x="17072" y="1504950"/>
                  <a:pt x="0" y="1487878"/>
                  <a:pt x="0" y="14668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7" name="Shape 5"/>
          <p:cNvSpPr/>
          <p:nvPr/>
        </p:nvSpPr>
        <p:spPr>
          <a:xfrm>
            <a:off x="633413" y="16383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8" name="Text 6"/>
          <p:cNvSpPr/>
          <p:nvPr/>
        </p:nvSpPr>
        <p:spPr>
          <a:xfrm>
            <a:off x="847725" y="1600200"/>
            <a:ext cx="6991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Objective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09600" y="1981200"/>
            <a:ext cx="721042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Design and deployment of a 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4DB6AC"/>
                </a:solidFill>
                <a:highlight>
                  <a:srgbClr val="4DB6AC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secure, redundant three-tier hierarchical network 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supporting enterprise-grade connectivity with segmented VLANs, high-speed backbone aggregation, dynamic routing, and secure internet egress.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00050" y="3067050"/>
            <a:ext cx="7534275" cy="1714500"/>
          </a:xfrm>
          <a:custGeom>
            <a:avLst/>
            <a:gdLst/>
            <a:ahLst/>
            <a:cxnLst/>
            <a:rect l="l" t="t" r="r" b="b"/>
            <a:pathLst>
              <a:path w="7534275" h="1714500">
                <a:moveTo>
                  <a:pt x="38100" y="0"/>
                </a:moveTo>
                <a:lnTo>
                  <a:pt x="7458083" y="0"/>
                </a:lnTo>
                <a:cubicBezTo>
                  <a:pt x="7500163" y="0"/>
                  <a:pt x="7534275" y="34112"/>
                  <a:pt x="7534275" y="76192"/>
                </a:cubicBezTo>
                <a:lnTo>
                  <a:pt x="7534275" y="1638308"/>
                </a:lnTo>
                <a:cubicBezTo>
                  <a:pt x="7534275" y="1680388"/>
                  <a:pt x="7500163" y="1714500"/>
                  <a:pt x="7458083" y="1714500"/>
                </a:cubicBezTo>
                <a:lnTo>
                  <a:pt x="38100" y="1714500"/>
                </a:lnTo>
                <a:cubicBezTo>
                  <a:pt x="17072" y="1714500"/>
                  <a:pt x="0" y="1697428"/>
                  <a:pt x="0" y="1676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400050" y="3067050"/>
            <a:ext cx="38100" cy="1714500"/>
          </a:xfrm>
          <a:custGeom>
            <a:avLst/>
            <a:gdLst/>
            <a:ahLst/>
            <a:cxnLst/>
            <a:rect l="l" t="t" r="r" b="b"/>
            <a:pathLst>
              <a:path w="38100" h="1714500">
                <a:moveTo>
                  <a:pt x="38100" y="0"/>
                </a:moveTo>
                <a:lnTo>
                  <a:pt x="38100" y="0"/>
                </a:lnTo>
                <a:lnTo>
                  <a:pt x="38100" y="1714500"/>
                </a:lnTo>
                <a:lnTo>
                  <a:pt x="38100" y="1714500"/>
                </a:lnTo>
                <a:cubicBezTo>
                  <a:pt x="17072" y="1714500"/>
                  <a:pt x="0" y="1697428"/>
                  <a:pt x="0" y="1676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2" name="Shape 10"/>
          <p:cNvSpPr/>
          <p:nvPr/>
        </p:nvSpPr>
        <p:spPr>
          <a:xfrm>
            <a:off x="657225" y="329565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92980" y="24854"/>
                </a:moveTo>
                <a:cubicBezTo>
                  <a:pt x="96850" y="19534"/>
                  <a:pt x="95659" y="12092"/>
                  <a:pt x="90339" y="8223"/>
                </a:cubicBezTo>
                <a:cubicBezTo>
                  <a:pt x="85018" y="4353"/>
                  <a:pt x="77577" y="5544"/>
                  <a:pt x="73707" y="10864"/>
                </a:cubicBezTo>
                <a:lnTo>
                  <a:pt x="34268" y="65075"/>
                </a:lnTo>
                <a:lnTo>
                  <a:pt x="20315" y="51122"/>
                </a:lnTo>
                <a:cubicBezTo>
                  <a:pt x="15664" y="46472"/>
                  <a:pt x="8111" y="46472"/>
                  <a:pt x="3460" y="51122"/>
                </a:cubicBezTo>
                <a:cubicBezTo>
                  <a:pt x="-1191" y="55773"/>
                  <a:pt x="-1191" y="63326"/>
                  <a:pt x="3460" y="67977"/>
                </a:cubicBezTo>
                <a:lnTo>
                  <a:pt x="27273" y="91790"/>
                </a:lnTo>
                <a:cubicBezTo>
                  <a:pt x="29728" y="94245"/>
                  <a:pt x="33151" y="95510"/>
                  <a:pt x="36612" y="95250"/>
                </a:cubicBezTo>
                <a:cubicBezTo>
                  <a:pt x="40072" y="94990"/>
                  <a:pt x="43272" y="93204"/>
                  <a:pt x="45318" y="90376"/>
                </a:cubicBezTo>
                <a:lnTo>
                  <a:pt x="92943" y="24892"/>
                </a:lnTo>
                <a:close/>
                <a:moveTo>
                  <a:pt x="140605" y="75456"/>
                </a:moveTo>
                <a:cubicBezTo>
                  <a:pt x="144475" y="70135"/>
                  <a:pt x="143284" y="62694"/>
                  <a:pt x="137964" y="58824"/>
                </a:cubicBezTo>
                <a:cubicBezTo>
                  <a:pt x="132643" y="54955"/>
                  <a:pt x="125202" y="56145"/>
                  <a:pt x="121332" y="61466"/>
                </a:cubicBezTo>
                <a:lnTo>
                  <a:pt x="58080" y="148419"/>
                </a:lnTo>
                <a:lnTo>
                  <a:pt x="32221" y="122560"/>
                </a:lnTo>
                <a:cubicBezTo>
                  <a:pt x="27570" y="117909"/>
                  <a:pt x="20017" y="117909"/>
                  <a:pt x="15367" y="122560"/>
                </a:cubicBezTo>
                <a:cubicBezTo>
                  <a:pt x="10716" y="127211"/>
                  <a:pt x="10716" y="134764"/>
                  <a:pt x="15367" y="139415"/>
                </a:cubicBezTo>
                <a:lnTo>
                  <a:pt x="51085" y="175133"/>
                </a:lnTo>
                <a:cubicBezTo>
                  <a:pt x="53541" y="177589"/>
                  <a:pt x="56964" y="178854"/>
                  <a:pt x="60424" y="178594"/>
                </a:cubicBezTo>
                <a:cubicBezTo>
                  <a:pt x="63884" y="178333"/>
                  <a:pt x="67084" y="176547"/>
                  <a:pt x="69131" y="173720"/>
                </a:cubicBezTo>
                <a:lnTo>
                  <a:pt x="140568" y="75493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3" name="Text 11"/>
          <p:cNvSpPr/>
          <p:nvPr/>
        </p:nvSpPr>
        <p:spPr>
          <a:xfrm>
            <a:off x="847725" y="3257550"/>
            <a:ext cx="6991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Achievements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38175" y="36766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5" name="Text 13"/>
          <p:cNvSpPr/>
          <p:nvPr/>
        </p:nvSpPr>
        <p:spPr>
          <a:xfrm>
            <a:off x="876300" y="3638550"/>
            <a:ext cx="1743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VLAN Segmentation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76300" y="3867150"/>
            <a:ext cx="1733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 functional VLANs deployed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263926" y="36766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8" name="Text 16"/>
          <p:cNvSpPr/>
          <p:nvPr/>
        </p:nvSpPr>
        <p:spPr>
          <a:xfrm>
            <a:off x="4502051" y="3638550"/>
            <a:ext cx="1276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LACP Aggregation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502051" y="3867150"/>
            <a:ext cx="1266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Bundled Gigabit links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38175" y="42100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1" name="Text 19"/>
          <p:cNvSpPr/>
          <p:nvPr/>
        </p:nvSpPr>
        <p:spPr>
          <a:xfrm>
            <a:off x="876300" y="4171950"/>
            <a:ext cx="1524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OSPF Routing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76300" y="4400550"/>
            <a:ext cx="1514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Dynamic routing enabled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263926" y="42100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4" name="Text 22"/>
          <p:cNvSpPr/>
          <p:nvPr/>
        </p:nvSpPr>
        <p:spPr>
          <a:xfrm>
            <a:off x="4502051" y="4171950"/>
            <a:ext cx="1352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NAT/PAT Security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502051" y="4400550"/>
            <a:ext cx="1343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Secure internet egress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85763" y="4938713"/>
            <a:ext cx="7543800" cy="1152525"/>
          </a:xfrm>
          <a:custGeom>
            <a:avLst/>
            <a:gdLst/>
            <a:ahLst/>
            <a:cxnLst/>
            <a:rect l="l" t="t" r="r" b="b"/>
            <a:pathLst>
              <a:path w="7543800" h="1152525">
                <a:moveTo>
                  <a:pt x="76205" y="0"/>
                </a:moveTo>
                <a:lnTo>
                  <a:pt x="7467595" y="0"/>
                </a:lnTo>
                <a:cubicBezTo>
                  <a:pt x="7509682" y="0"/>
                  <a:pt x="7543800" y="34118"/>
                  <a:pt x="7543800" y="76205"/>
                </a:cubicBezTo>
                <a:lnTo>
                  <a:pt x="7543800" y="1076320"/>
                </a:lnTo>
                <a:cubicBezTo>
                  <a:pt x="7543800" y="1118407"/>
                  <a:pt x="7509682" y="1152525"/>
                  <a:pt x="7467595" y="1152525"/>
                </a:cubicBezTo>
                <a:lnTo>
                  <a:pt x="76205" y="1152525"/>
                </a:lnTo>
                <a:cubicBezTo>
                  <a:pt x="34118" y="1152525"/>
                  <a:pt x="0" y="1118407"/>
                  <a:pt x="0" y="1076320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FF7043">
              <a:alpha val="10196"/>
            </a:srgbClr>
          </a:solidFill>
          <a:ln w="12700">
            <a:solidFill>
              <a:srgbClr val="FF7043">
                <a:alpha val="30196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566738" y="51435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90647" y="0"/>
                  <a:pt x="95168" y="2712"/>
                  <a:pt x="97512" y="7032"/>
                </a:cubicBezTo>
                <a:lnTo>
                  <a:pt x="169843" y="140977"/>
                </a:lnTo>
                <a:cubicBezTo>
                  <a:pt x="172086" y="145130"/>
                  <a:pt x="171986" y="150153"/>
                  <a:pt x="169575" y="154205"/>
                </a:cubicBezTo>
                <a:cubicBezTo>
                  <a:pt x="167164" y="158256"/>
                  <a:pt x="162777" y="160734"/>
                  <a:pt x="158055" y="160734"/>
                </a:cubicBezTo>
                <a:lnTo>
                  <a:pt x="13395" y="160734"/>
                </a:lnTo>
                <a:cubicBezTo>
                  <a:pt x="8673" y="160734"/>
                  <a:pt x="4320" y="158256"/>
                  <a:pt x="1875" y="154205"/>
                </a:cubicBezTo>
                <a:cubicBezTo>
                  <a:pt x="-569" y="150153"/>
                  <a:pt x="-636" y="145130"/>
                  <a:pt x="1607" y="140977"/>
                </a:cubicBezTo>
                <a:lnTo>
                  <a:pt x="73938" y="7032"/>
                </a:lnTo>
                <a:cubicBezTo>
                  <a:pt x="76282" y="2712"/>
                  <a:pt x="80803" y="0"/>
                  <a:pt x="85725" y="0"/>
                </a:cubicBezTo>
                <a:close/>
                <a:moveTo>
                  <a:pt x="85725" y="56257"/>
                </a:moveTo>
                <a:cubicBezTo>
                  <a:pt x="81271" y="56257"/>
                  <a:pt x="77688" y="59840"/>
                  <a:pt x="77688" y="64294"/>
                </a:cubicBezTo>
                <a:lnTo>
                  <a:pt x="77688" y="101798"/>
                </a:lnTo>
                <a:cubicBezTo>
                  <a:pt x="77688" y="106252"/>
                  <a:pt x="81271" y="109835"/>
                  <a:pt x="85725" y="109835"/>
                </a:cubicBezTo>
                <a:cubicBezTo>
                  <a:pt x="90179" y="109835"/>
                  <a:pt x="93762" y="106252"/>
                  <a:pt x="93762" y="101798"/>
                </a:cubicBezTo>
                <a:lnTo>
                  <a:pt x="93762" y="64294"/>
                </a:lnTo>
                <a:cubicBezTo>
                  <a:pt x="93762" y="59840"/>
                  <a:pt x="90179" y="56257"/>
                  <a:pt x="85725" y="56257"/>
                </a:cubicBezTo>
                <a:close/>
                <a:moveTo>
                  <a:pt x="94666" y="128588"/>
                </a:moveTo>
                <a:cubicBezTo>
                  <a:pt x="94869" y="125269"/>
                  <a:pt x="93214" y="122111"/>
                  <a:pt x="90369" y="120390"/>
                </a:cubicBezTo>
                <a:cubicBezTo>
                  <a:pt x="87524" y="118670"/>
                  <a:pt x="83959" y="118670"/>
                  <a:pt x="81114" y="120390"/>
                </a:cubicBezTo>
                <a:cubicBezTo>
                  <a:pt x="78269" y="122111"/>
                  <a:pt x="76614" y="125269"/>
                  <a:pt x="76818" y="128587"/>
                </a:cubicBezTo>
                <a:cubicBezTo>
                  <a:pt x="76614" y="131906"/>
                  <a:pt x="78269" y="135064"/>
                  <a:pt x="81114" y="136785"/>
                </a:cubicBezTo>
                <a:cubicBezTo>
                  <a:pt x="83959" y="138505"/>
                  <a:pt x="87524" y="138505"/>
                  <a:pt x="90369" y="136785"/>
                </a:cubicBezTo>
                <a:cubicBezTo>
                  <a:pt x="93214" y="135064"/>
                  <a:pt x="94869" y="131906"/>
                  <a:pt x="94666" y="128588"/>
                </a:cubicBez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28" name="Text 26"/>
          <p:cNvSpPr/>
          <p:nvPr/>
        </p:nvSpPr>
        <p:spPr>
          <a:xfrm>
            <a:off x="762000" y="5095875"/>
            <a:ext cx="7096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704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Troubleshooting Journey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542925" y="5438775"/>
            <a:ext cx="73056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Each module presented unique challenges—from 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FF70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configuration mode errors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FF70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Spanning Tree delays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FF70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Port-Channel mismatches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FF70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OSPF adjacency failures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Every struggle led to deeper protocol understanding.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127950" y="1409700"/>
            <a:ext cx="3686175" cy="1181100"/>
          </a:xfrm>
          <a:custGeom>
            <a:avLst/>
            <a:gdLst/>
            <a:ahLst/>
            <a:cxnLst/>
            <a:rect l="l" t="t" r="r" b="b"/>
            <a:pathLst>
              <a:path w="3686175" h="1181100">
                <a:moveTo>
                  <a:pt x="76205" y="0"/>
                </a:moveTo>
                <a:lnTo>
                  <a:pt x="3609970" y="0"/>
                </a:lnTo>
                <a:cubicBezTo>
                  <a:pt x="3652029" y="0"/>
                  <a:pt x="3686175" y="34146"/>
                  <a:pt x="3686175" y="76205"/>
                </a:cubicBezTo>
                <a:lnTo>
                  <a:pt x="3686175" y="1104895"/>
                </a:lnTo>
                <a:cubicBezTo>
                  <a:pt x="3686175" y="1146982"/>
                  <a:pt x="3652057" y="1181100"/>
                  <a:pt x="3609970" y="1181100"/>
                </a:cubicBezTo>
                <a:lnTo>
                  <a:pt x="76205" y="1181100"/>
                </a:lnTo>
                <a:cubicBezTo>
                  <a:pt x="34146" y="1181100"/>
                  <a:pt x="0" y="1146954"/>
                  <a:pt x="0" y="11048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37474F">
              <a:alpha val="40000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8204150" y="1600200"/>
            <a:ext cx="35337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7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275588" y="2133600"/>
            <a:ext cx="3390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Implementation Modules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127950" y="2743200"/>
            <a:ext cx="3686175" cy="1181100"/>
          </a:xfrm>
          <a:custGeom>
            <a:avLst/>
            <a:gdLst/>
            <a:ahLst/>
            <a:cxnLst/>
            <a:rect l="l" t="t" r="r" b="b"/>
            <a:pathLst>
              <a:path w="3686175" h="1181100">
                <a:moveTo>
                  <a:pt x="76205" y="0"/>
                </a:moveTo>
                <a:lnTo>
                  <a:pt x="3609970" y="0"/>
                </a:lnTo>
                <a:cubicBezTo>
                  <a:pt x="3652029" y="0"/>
                  <a:pt x="3686175" y="34146"/>
                  <a:pt x="3686175" y="76205"/>
                </a:cubicBezTo>
                <a:lnTo>
                  <a:pt x="3686175" y="1104895"/>
                </a:lnTo>
                <a:cubicBezTo>
                  <a:pt x="3686175" y="1146982"/>
                  <a:pt x="3652057" y="1181100"/>
                  <a:pt x="3609970" y="1181100"/>
                </a:cubicBezTo>
                <a:lnTo>
                  <a:pt x="76205" y="1181100"/>
                </a:lnTo>
                <a:cubicBezTo>
                  <a:pt x="34146" y="1181100"/>
                  <a:pt x="0" y="1146954"/>
                  <a:pt x="0" y="11048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37474F">
              <a:alpha val="40000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8204150" y="2933700"/>
            <a:ext cx="35337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275588" y="3467100"/>
            <a:ext cx="3390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Functional VLANs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127950" y="4076700"/>
            <a:ext cx="3686175" cy="1181100"/>
          </a:xfrm>
          <a:custGeom>
            <a:avLst/>
            <a:gdLst/>
            <a:ahLst/>
            <a:cxnLst/>
            <a:rect l="l" t="t" r="r" b="b"/>
            <a:pathLst>
              <a:path w="3686175" h="1181100">
                <a:moveTo>
                  <a:pt x="76205" y="0"/>
                </a:moveTo>
                <a:lnTo>
                  <a:pt x="3609970" y="0"/>
                </a:lnTo>
                <a:cubicBezTo>
                  <a:pt x="3652029" y="0"/>
                  <a:pt x="3686175" y="34146"/>
                  <a:pt x="3686175" y="76205"/>
                </a:cubicBezTo>
                <a:lnTo>
                  <a:pt x="3686175" y="1104895"/>
                </a:lnTo>
                <a:cubicBezTo>
                  <a:pt x="3686175" y="1146982"/>
                  <a:pt x="3652057" y="1181100"/>
                  <a:pt x="3609970" y="1181100"/>
                </a:cubicBezTo>
                <a:lnTo>
                  <a:pt x="76205" y="1181100"/>
                </a:lnTo>
                <a:cubicBezTo>
                  <a:pt x="34146" y="1181100"/>
                  <a:pt x="0" y="1146954"/>
                  <a:pt x="0" y="11048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37474F">
              <a:alpha val="40000"/>
            </a:srgbClr>
          </a:solidFill>
          <a:ln/>
        </p:spPr>
      </p:sp>
      <p:sp>
        <p:nvSpPr>
          <p:cNvPr id="37" name="Text 35"/>
          <p:cNvSpPr/>
          <p:nvPr/>
        </p:nvSpPr>
        <p:spPr>
          <a:xfrm>
            <a:off x="8204150" y="4267200"/>
            <a:ext cx="35337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100%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275588" y="4800600"/>
            <a:ext cx="3390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Connectivity Verified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132713" y="5414963"/>
            <a:ext cx="3676650" cy="771525"/>
          </a:xfrm>
          <a:custGeom>
            <a:avLst/>
            <a:gdLst/>
            <a:ahLst/>
            <a:cxnLst/>
            <a:rect l="l" t="t" r="r" b="b"/>
            <a:pathLst>
              <a:path w="3676650" h="771525">
                <a:moveTo>
                  <a:pt x="76204" y="0"/>
                </a:moveTo>
                <a:lnTo>
                  <a:pt x="3600446" y="0"/>
                </a:lnTo>
                <a:cubicBezTo>
                  <a:pt x="3642533" y="0"/>
                  <a:pt x="3676650" y="34117"/>
                  <a:pt x="3676650" y="76204"/>
                </a:cubicBezTo>
                <a:lnTo>
                  <a:pt x="3676650" y="695321"/>
                </a:lnTo>
                <a:cubicBezTo>
                  <a:pt x="3676650" y="737408"/>
                  <a:pt x="3642533" y="771525"/>
                  <a:pt x="3600446" y="771525"/>
                </a:cubicBezTo>
                <a:lnTo>
                  <a:pt x="76204" y="771525"/>
                </a:lnTo>
                <a:cubicBezTo>
                  <a:pt x="34117" y="771525"/>
                  <a:pt x="0" y="737408"/>
                  <a:pt x="0" y="695321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FF7043">
              <a:alpha val="20000"/>
            </a:srgbClr>
          </a:solidFill>
          <a:ln w="12700">
            <a:solidFill>
              <a:srgbClr val="FF7043">
                <a:alpha val="40000"/>
              </a:srgbClr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8127950" y="5521325"/>
            <a:ext cx="356235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Real-world troubleshooting experience gained through hands-on problem resolution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7793" y="377793"/>
            <a:ext cx="942151" cy="307832"/>
          </a:xfrm>
          <a:custGeom>
            <a:avLst/>
            <a:gdLst/>
            <a:ahLst/>
            <a:cxnLst/>
            <a:rect l="l" t="t" r="r" b="b"/>
            <a:pathLst>
              <a:path w="942151" h="307832">
                <a:moveTo>
                  <a:pt x="37312" y="0"/>
                </a:moveTo>
                <a:lnTo>
                  <a:pt x="904839" y="0"/>
                </a:lnTo>
                <a:cubicBezTo>
                  <a:pt x="925446" y="0"/>
                  <a:pt x="942151" y="16705"/>
                  <a:pt x="942151" y="37312"/>
                </a:cubicBezTo>
                <a:lnTo>
                  <a:pt x="942151" y="270519"/>
                </a:lnTo>
                <a:cubicBezTo>
                  <a:pt x="942151" y="291126"/>
                  <a:pt x="925446" y="307832"/>
                  <a:pt x="904839" y="307832"/>
                </a:cubicBezTo>
                <a:lnTo>
                  <a:pt x="37312" y="307832"/>
                </a:lnTo>
                <a:cubicBezTo>
                  <a:pt x="16705" y="307832"/>
                  <a:pt x="0" y="291126"/>
                  <a:pt x="0" y="270519"/>
                </a:cubicBezTo>
                <a:lnTo>
                  <a:pt x="0" y="37312"/>
                </a:lnTo>
                <a:cubicBezTo>
                  <a:pt x="0" y="16719"/>
                  <a:pt x="16719" y="0"/>
                  <a:pt x="37312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 w="12700">
            <a:solidFill>
              <a:srgbClr val="4DB6AC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494396" y="447755"/>
            <a:ext cx="771620" cy="186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8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MODULE 01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73129" y="764915"/>
            <a:ext cx="11613650" cy="3731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44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Infrastructure Foundations &amp; Hardening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73129" y="1249983"/>
            <a:ext cx="895510" cy="37313"/>
          </a:xfrm>
          <a:custGeom>
            <a:avLst/>
            <a:gdLst/>
            <a:ahLst/>
            <a:cxnLst/>
            <a:rect l="l" t="t" r="r" b="b"/>
            <a:pathLst>
              <a:path w="895510" h="37313">
                <a:moveTo>
                  <a:pt x="0" y="0"/>
                </a:moveTo>
                <a:lnTo>
                  <a:pt x="895510" y="0"/>
                </a:lnTo>
                <a:lnTo>
                  <a:pt x="895510" y="37313"/>
                </a:lnTo>
                <a:lnTo>
                  <a:pt x="0" y="37313"/>
                </a:lnTo>
                <a:lnTo>
                  <a:pt x="0" y="0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6" name="Shape 4"/>
          <p:cNvSpPr/>
          <p:nvPr/>
        </p:nvSpPr>
        <p:spPr>
          <a:xfrm>
            <a:off x="391786" y="1436548"/>
            <a:ext cx="5606268" cy="1828334"/>
          </a:xfrm>
          <a:custGeom>
            <a:avLst/>
            <a:gdLst/>
            <a:ahLst/>
            <a:cxnLst/>
            <a:rect l="l" t="t" r="r" b="b"/>
            <a:pathLst>
              <a:path w="5606268" h="1828334">
                <a:moveTo>
                  <a:pt x="37313" y="0"/>
                </a:moveTo>
                <a:lnTo>
                  <a:pt x="5531635" y="0"/>
                </a:lnTo>
                <a:cubicBezTo>
                  <a:pt x="5572854" y="0"/>
                  <a:pt x="5606268" y="33414"/>
                  <a:pt x="5606268" y="74633"/>
                </a:cubicBezTo>
                <a:lnTo>
                  <a:pt x="5606268" y="1753701"/>
                </a:lnTo>
                <a:cubicBezTo>
                  <a:pt x="5606268" y="1794919"/>
                  <a:pt x="5572854" y="1828334"/>
                  <a:pt x="5531635" y="1828334"/>
                </a:cubicBezTo>
                <a:lnTo>
                  <a:pt x="37313" y="1828334"/>
                </a:lnTo>
                <a:cubicBezTo>
                  <a:pt x="16706" y="1828334"/>
                  <a:pt x="0" y="1811628"/>
                  <a:pt x="0" y="1791021"/>
                </a:cubicBezTo>
                <a:lnTo>
                  <a:pt x="0" y="37313"/>
                </a:lnTo>
                <a:cubicBezTo>
                  <a:pt x="0" y="16706"/>
                  <a:pt x="16706" y="0"/>
                  <a:pt x="37313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391786" y="1436548"/>
            <a:ext cx="37313" cy="1828334"/>
          </a:xfrm>
          <a:custGeom>
            <a:avLst/>
            <a:gdLst/>
            <a:ahLst/>
            <a:cxnLst/>
            <a:rect l="l" t="t" r="r" b="b"/>
            <a:pathLst>
              <a:path w="37313" h="1828334">
                <a:moveTo>
                  <a:pt x="37313" y="0"/>
                </a:moveTo>
                <a:lnTo>
                  <a:pt x="37313" y="0"/>
                </a:lnTo>
                <a:lnTo>
                  <a:pt x="37313" y="1828334"/>
                </a:lnTo>
                <a:lnTo>
                  <a:pt x="37313" y="1828334"/>
                </a:lnTo>
                <a:cubicBezTo>
                  <a:pt x="16706" y="1828334"/>
                  <a:pt x="0" y="1811628"/>
                  <a:pt x="0" y="1791021"/>
                </a:cubicBezTo>
                <a:lnTo>
                  <a:pt x="0" y="37313"/>
                </a:lnTo>
                <a:cubicBezTo>
                  <a:pt x="0" y="16706"/>
                  <a:pt x="16706" y="0"/>
                  <a:pt x="37313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8" name="Shape 6"/>
          <p:cNvSpPr/>
          <p:nvPr/>
        </p:nvSpPr>
        <p:spPr>
          <a:xfrm>
            <a:off x="583015" y="1632441"/>
            <a:ext cx="167908" cy="167908"/>
          </a:xfrm>
          <a:custGeom>
            <a:avLst/>
            <a:gdLst/>
            <a:ahLst/>
            <a:cxnLst/>
            <a:rect l="l" t="t" r="r" b="b"/>
            <a:pathLst>
              <a:path w="167908" h="167908">
                <a:moveTo>
                  <a:pt x="62966" y="20989"/>
                </a:moveTo>
                <a:cubicBezTo>
                  <a:pt x="62966" y="15184"/>
                  <a:pt x="67655" y="10494"/>
                  <a:pt x="73460" y="10494"/>
                </a:cubicBezTo>
                <a:lnTo>
                  <a:pt x="94448" y="10494"/>
                </a:lnTo>
                <a:cubicBezTo>
                  <a:pt x="100253" y="10494"/>
                  <a:pt x="104943" y="15184"/>
                  <a:pt x="104943" y="20989"/>
                </a:cubicBezTo>
                <a:lnTo>
                  <a:pt x="104943" y="41977"/>
                </a:lnTo>
                <a:cubicBezTo>
                  <a:pt x="104943" y="47782"/>
                  <a:pt x="100253" y="52471"/>
                  <a:pt x="94448" y="52471"/>
                </a:cubicBezTo>
                <a:lnTo>
                  <a:pt x="91825" y="52471"/>
                </a:lnTo>
                <a:lnTo>
                  <a:pt x="91825" y="73460"/>
                </a:lnTo>
                <a:lnTo>
                  <a:pt x="131178" y="73460"/>
                </a:lnTo>
                <a:cubicBezTo>
                  <a:pt x="144231" y="73460"/>
                  <a:pt x="154790" y="84020"/>
                  <a:pt x="154790" y="97072"/>
                </a:cubicBezTo>
                <a:lnTo>
                  <a:pt x="154790" y="115437"/>
                </a:lnTo>
                <a:lnTo>
                  <a:pt x="157414" y="115437"/>
                </a:lnTo>
                <a:cubicBezTo>
                  <a:pt x="163219" y="115437"/>
                  <a:pt x="167908" y="120127"/>
                  <a:pt x="167908" y="125931"/>
                </a:cubicBezTo>
                <a:lnTo>
                  <a:pt x="167908" y="146920"/>
                </a:lnTo>
                <a:cubicBezTo>
                  <a:pt x="167908" y="152724"/>
                  <a:pt x="163219" y="157414"/>
                  <a:pt x="157414" y="157414"/>
                </a:cubicBezTo>
                <a:lnTo>
                  <a:pt x="136425" y="157414"/>
                </a:lnTo>
                <a:cubicBezTo>
                  <a:pt x="130621" y="157414"/>
                  <a:pt x="125931" y="152724"/>
                  <a:pt x="125931" y="146920"/>
                </a:cubicBezTo>
                <a:lnTo>
                  <a:pt x="125931" y="125931"/>
                </a:lnTo>
                <a:cubicBezTo>
                  <a:pt x="125931" y="120127"/>
                  <a:pt x="130621" y="115437"/>
                  <a:pt x="136425" y="115437"/>
                </a:cubicBezTo>
                <a:lnTo>
                  <a:pt x="139049" y="115437"/>
                </a:lnTo>
                <a:lnTo>
                  <a:pt x="139049" y="97072"/>
                </a:lnTo>
                <a:cubicBezTo>
                  <a:pt x="139049" y="92710"/>
                  <a:pt x="135540" y="89201"/>
                  <a:pt x="131178" y="89201"/>
                </a:cubicBezTo>
                <a:lnTo>
                  <a:pt x="91825" y="89201"/>
                </a:lnTo>
                <a:lnTo>
                  <a:pt x="91825" y="115437"/>
                </a:lnTo>
                <a:lnTo>
                  <a:pt x="94448" y="115437"/>
                </a:lnTo>
                <a:cubicBezTo>
                  <a:pt x="100253" y="115437"/>
                  <a:pt x="104943" y="120127"/>
                  <a:pt x="104943" y="125931"/>
                </a:cubicBezTo>
                <a:lnTo>
                  <a:pt x="104943" y="146920"/>
                </a:lnTo>
                <a:cubicBezTo>
                  <a:pt x="104943" y="152724"/>
                  <a:pt x="100253" y="157414"/>
                  <a:pt x="94448" y="157414"/>
                </a:cubicBezTo>
                <a:lnTo>
                  <a:pt x="73460" y="157414"/>
                </a:lnTo>
                <a:cubicBezTo>
                  <a:pt x="67655" y="157414"/>
                  <a:pt x="62966" y="152724"/>
                  <a:pt x="62966" y="146920"/>
                </a:cubicBezTo>
                <a:lnTo>
                  <a:pt x="62966" y="125931"/>
                </a:lnTo>
                <a:cubicBezTo>
                  <a:pt x="62966" y="120127"/>
                  <a:pt x="67655" y="115437"/>
                  <a:pt x="73460" y="115437"/>
                </a:cubicBezTo>
                <a:lnTo>
                  <a:pt x="76083" y="115437"/>
                </a:lnTo>
                <a:lnTo>
                  <a:pt x="76083" y="89201"/>
                </a:lnTo>
                <a:lnTo>
                  <a:pt x="36730" y="89201"/>
                </a:lnTo>
                <a:cubicBezTo>
                  <a:pt x="32368" y="89201"/>
                  <a:pt x="28859" y="92710"/>
                  <a:pt x="28859" y="97072"/>
                </a:cubicBezTo>
                <a:lnTo>
                  <a:pt x="28859" y="115437"/>
                </a:lnTo>
                <a:lnTo>
                  <a:pt x="31483" y="115437"/>
                </a:lnTo>
                <a:cubicBezTo>
                  <a:pt x="37287" y="115437"/>
                  <a:pt x="41977" y="120127"/>
                  <a:pt x="41977" y="125931"/>
                </a:cubicBezTo>
                <a:lnTo>
                  <a:pt x="41977" y="146920"/>
                </a:lnTo>
                <a:cubicBezTo>
                  <a:pt x="41977" y="152724"/>
                  <a:pt x="37287" y="157414"/>
                  <a:pt x="31483" y="157414"/>
                </a:cubicBezTo>
                <a:lnTo>
                  <a:pt x="10494" y="157414"/>
                </a:lnTo>
                <a:cubicBezTo>
                  <a:pt x="4690" y="157414"/>
                  <a:pt x="0" y="152724"/>
                  <a:pt x="0" y="146920"/>
                </a:cubicBezTo>
                <a:lnTo>
                  <a:pt x="0" y="125931"/>
                </a:lnTo>
                <a:cubicBezTo>
                  <a:pt x="0" y="120127"/>
                  <a:pt x="4690" y="115437"/>
                  <a:pt x="10494" y="115437"/>
                </a:cubicBezTo>
                <a:lnTo>
                  <a:pt x="13118" y="115437"/>
                </a:lnTo>
                <a:lnTo>
                  <a:pt x="13118" y="97072"/>
                </a:lnTo>
                <a:cubicBezTo>
                  <a:pt x="13118" y="84020"/>
                  <a:pt x="23678" y="73460"/>
                  <a:pt x="36730" y="73460"/>
                </a:cubicBezTo>
                <a:lnTo>
                  <a:pt x="76083" y="73460"/>
                </a:lnTo>
                <a:lnTo>
                  <a:pt x="76083" y="52471"/>
                </a:lnTo>
                <a:lnTo>
                  <a:pt x="73460" y="52471"/>
                </a:lnTo>
                <a:cubicBezTo>
                  <a:pt x="67655" y="52471"/>
                  <a:pt x="62966" y="47782"/>
                  <a:pt x="62966" y="41977"/>
                </a:cubicBezTo>
                <a:lnTo>
                  <a:pt x="62966" y="20989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9" name="Text 7"/>
          <p:cNvSpPr/>
          <p:nvPr/>
        </p:nvSpPr>
        <p:spPr>
          <a:xfrm>
            <a:off x="774243" y="1585800"/>
            <a:ext cx="5158513" cy="2611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2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Three-Tier Hierarchy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59694" y="1958929"/>
            <a:ext cx="5363734" cy="485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5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Used </a:t>
            </a:r>
            <a:pPr>
              <a:lnSpc>
                <a:spcPct val="140000"/>
              </a:lnSpc>
            </a:pPr>
            <a:r>
              <a:rPr lang="en-US" sz="1175" b="1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Auto-Connect tool</a:t>
            </a:r>
            <a:pPr>
              <a:lnSpc>
                <a:spcPct val="140000"/>
              </a:lnSpc>
            </a:pPr>
            <a:r>
              <a:rPr lang="en-US" sz="1175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rapidly build the hierarchical structure, automatically linking Core, Distribution, and Access layers without manual port mapping.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59694" y="2555936"/>
            <a:ext cx="1688410" cy="559694"/>
          </a:xfrm>
          <a:custGeom>
            <a:avLst/>
            <a:gdLst/>
            <a:ahLst/>
            <a:cxnLst/>
            <a:rect l="l" t="t" r="r" b="b"/>
            <a:pathLst>
              <a:path w="1688410" h="559694">
                <a:moveTo>
                  <a:pt x="37315" y="0"/>
                </a:moveTo>
                <a:lnTo>
                  <a:pt x="1651095" y="0"/>
                </a:lnTo>
                <a:cubicBezTo>
                  <a:pt x="1671704" y="0"/>
                  <a:pt x="1688410" y="16706"/>
                  <a:pt x="1688410" y="37315"/>
                </a:cubicBezTo>
                <a:lnTo>
                  <a:pt x="1688410" y="522379"/>
                </a:lnTo>
                <a:cubicBezTo>
                  <a:pt x="1688410" y="542988"/>
                  <a:pt x="1671704" y="559694"/>
                  <a:pt x="1651095" y="559694"/>
                </a:cubicBezTo>
                <a:lnTo>
                  <a:pt x="37315" y="559694"/>
                </a:lnTo>
                <a:cubicBezTo>
                  <a:pt x="16720" y="559694"/>
                  <a:pt x="0" y="542974"/>
                  <a:pt x="0" y="522379"/>
                </a:cubicBezTo>
                <a:lnTo>
                  <a:pt x="0" y="37315"/>
                </a:lnTo>
                <a:cubicBezTo>
                  <a:pt x="0" y="16720"/>
                  <a:pt x="16720" y="0"/>
                  <a:pt x="3731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2" name="Shape 10"/>
          <p:cNvSpPr/>
          <p:nvPr/>
        </p:nvSpPr>
        <p:spPr>
          <a:xfrm>
            <a:off x="1322714" y="2630562"/>
            <a:ext cx="163244" cy="186565"/>
          </a:xfrm>
          <a:custGeom>
            <a:avLst/>
            <a:gdLst/>
            <a:ahLst/>
            <a:cxnLst/>
            <a:rect l="l" t="t" r="r" b="b"/>
            <a:pathLst>
              <a:path w="163244" h="186565">
                <a:moveTo>
                  <a:pt x="23321" y="11660"/>
                </a:moveTo>
                <a:cubicBezTo>
                  <a:pt x="10458" y="11660"/>
                  <a:pt x="0" y="22118"/>
                  <a:pt x="0" y="34981"/>
                </a:cubicBezTo>
                <a:lnTo>
                  <a:pt x="0" y="58301"/>
                </a:lnTo>
                <a:cubicBezTo>
                  <a:pt x="0" y="71164"/>
                  <a:pt x="10458" y="81622"/>
                  <a:pt x="23321" y="81622"/>
                </a:cubicBezTo>
                <a:lnTo>
                  <a:pt x="139923" y="81622"/>
                </a:lnTo>
                <a:cubicBezTo>
                  <a:pt x="152786" y="81622"/>
                  <a:pt x="163244" y="71164"/>
                  <a:pt x="163244" y="58301"/>
                </a:cubicBezTo>
                <a:lnTo>
                  <a:pt x="163244" y="34981"/>
                </a:lnTo>
                <a:cubicBezTo>
                  <a:pt x="163244" y="22118"/>
                  <a:pt x="152786" y="11660"/>
                  <a:pt x="139923" y="11660"/>
                </a:cubicBezTo>
                <a:lnTo>
                  <a:pt x="23321" y="11660"/>
                </a:lnTo>
                <a:close/>
                <a:moveTo>
                  <a:pt x="102028" y="37896"/>
                </a:moveTo>
                <a:cubicBezTo>
                  <a:pt x="106854" y="37896"/>
                  <a:pt x="110773" y="41815"/>
                  <a:pt x="110773" y="46641"/>
                </a:cubicBezTo>
                <a:cubicBezTo>
                  <a:pt x="110773" y="51468"/>
                  <a:pt x="106854" y="55386"/>
                  <a:pt x="102028" y="55386"/>
                </a:cubicBezTo>
                <a:cubicBezTo>
                  <a:pt x="97201" y="55386"/>
                  <a:pt x="93282" y="51468"/>
                  <a:pt x="93282" y="46641"/>
                </a:cubicBezTo>
                <a:cubicBezTo>
                  <a:pt x="93282" y="41815"/>
                  <a:pt x="97201" y="37896"/>
                  <a:pt x="102028" y="37896"/>
                </a:cubicBezTo>
                <a:close/>
                <a:moveTo>
                  <a:pt x="122433" y="46641"/>
                </a:moveTo>
                <a:cubicBezTo>
                  <a:pt x="122433" y="41815"/>
                  <a:pt x="126352" y="37896"/>
                  <a:pt x="131178" y="37896"/>
                </a:cubicBezTo>
                <a:cubicBezTo>
                  <a:pt x="136005" y="37896"/>
                  <a:pt x="139923" y="41815"/>
                  <a:pt x="139923" y="46641"/>
                </a:cubicBezTo>
                <a:cubicBezTo>
                  <a:pt x="139923" y="51468"/>
                  <a:pt x="136005" y="55386"/>
                  <a:pt x="131178" y="55386"/>
                </a:cubicBezTo>
                <a:cubicBezTo>
                  <a:pt x="126352" y="55386"/>
                  <a:pt x="122433" y="51468"/>
                  <a:pt x="122433" y="46641"/>
                </a:cubicBezTo>
                <a:close/>
                <a:moveTo>
                  <a:pt x="23321" y="104943"/>
                </a:moveTo>
                <a:cubicBezTo>
                  <a:pt x="10458" y="104943"/>
                  <a:pt x="0" y="115400"/>
                  <a:pt x="0" y="128263"/>
                </a:cubicBezTo>
                <a:lnTo>
                  <a:pt x="0" y="151584"/>
                </a:lnTo>
                <a:cubicBezTo>
                  <a:pt x="0" y="164447"/>
                  <a:pt x="10458" y="174904"/>
                  <a:pt x="23321" y="174904"/>
                </a:cubicBezTo>
                <a:lnTo>
                  <a:pt x="139923" y="174904"/>
                </a:lnTo>
                <a:cubicBezTo>
                  <a:pt x="152786" y="174904"/>
                  <a:pt x="163244" y="164447"/>
                  <a:pt x="163244" y="151584"/>
                </a:cubicBezTo>
                <a:lnTo>
                  <a:pt x="163244" y="128263"/>
                </a:lnTo>
                <a:cubicBezTo>
                  <a:pt x="163244" y="115400"/>
                  <a:pt x="152786" y="104943"/>
                  <a:pt x="139923" y="104943"/>
                </a:cubicBezTo>
                <a:lnTo>
                  <a:pt x="23321" y="104943"/>
                </a:lnTo>
                <a:close/>
                <a:moveTo>
                  <a:pt x="102028" y="131178"/>
                </a:moveTo>
                <a:cubicBezTo>
                  <a:pt x="106854" y="131178"/>
                  <a:pt x="110773" y="135097"/>
                  <a:pt x="110773" y="139923"/>
                </a:cubicBezTo>
                <a:cubicBezTo>
                  <a:pt x="110773" y="144750"/>
                  <a:pt x="106854" y="148669"/>
                  <a:pt x="102028" y="148669"/>
                </a:cubicBezTo>
                <a:cubicBezTo>
                  <a:pt x="97201" y="148669"/>
                  <a:pt x="93282" y="144750"/>
                  <a:pt x="93282" y="139923"/>
                </a:cubicBezTo>
                <a:cubicBezTo>
                  <a:pt x="93282" y="135097"/>
                  <a:pt x="97201" y="131178"/>
                  <a:pt x="102028" y="131178"/>
                </a:cubicBezTo>
                <a:close/>
                <a:moveTo>
                  <a:pt x="122433" y="139923"/>
                </a:moveTo>
                <a:cubicBezTo>
                  <a:pt x="122433" y="135097"/>
                  <a:pt x="126352" y="131178"/>
                  <a:pt x="131178" y="131178"/>
                </a:cubicBezTo>
                <a:cubicBezTo>
                  <a:pt x="136005" y="131178"/>
                  <a:pt x="139923" y="135097"/>
                  <a:pt x="139923" y="139923"/>
                </a:cubicBezTo>
                <a:cubicBezTo>
                  <a:pt x="139923" y="144750"/>
                  <a:pt x="136005" y="148669"/>
                  <a:pt x="131178" y="148669"/>
                </a:cubicBezTo>
                <a:cubicBezTo>
                  <a:pt x="126352" y="148669"/>
                  <a:pt x="122433" y="144750"/>
                  <a:pt x="122433" y="139923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3" name="Text 11"/>
          <p:cNvSpPr/>
          <p:nvPr/>
        </p:nvSpPr>
        <p:spPr>
          <a:xfrm>
            <a:off x="601671" y="2854439"/>
            <a:ext cx="1604456" cy="186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8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Core Layer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361063" y="2555936"/>
            <a:ext cx="1688410" cy="559694"/>
          </a:xfrm>
          <a:custGeom>
            <a:avLst/>
            <a:gdLst/>
            <a:ahLst/>
            <a:cxnLst/>
            <a:rect l="l" t="t" r="r" b="b"/>
            <a:pathLst>
              <a:path w="1688410" h="559694">
                <a:moveTo>
                  <a:pt x="37315" y="0"/>
                </a:moveTo>
                <a:lnTo>
                  <a:pt x="1651095" y="0"/>
                </a:lnTo>
                <a:cubicBezTo>
                  <a:pt x="1671704" y="0"/>
                  <a:pt x="1688410" y="16706"/>
                  <a:pt x="1688410" y="37315"/>
                </a:cubicBezTo>
                <a:lnTo>
                  <a:pt x="1688410" y="522379"/>
                </a:lnTo>
                <a:cubicBezTo>
                  <a:pt x="1688410" y="542988"/>
                  <a:pt x="1671704" y="559694"/>
                  <a:pt x="1651095" y="559694"/>
                </a:cubicBezTo>
                <a:lnTo>
                  <a:pt x="37315" y="559694"/>
                </a:lnTo>
                <a:cubicBezTo>
                  <a:pt x="16720" y="559694"/>
                  <a:pt x="0" y="542974"/>
                  <a:pt x="0" y="522379"/>
                </a:cubicBezTo>
                <a:lnTo>
                  <a:pt x="0" y="37315"/>
                </a:lnTo>
                <a:cubicBezTo>
                  <a:pt x="0" y="16720"/>
                  <a:pt x="16720" y="0"/>
                  <a:pt x="3731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5" name="Shape 13"/>
          <p:cNvSpPr/>
          <p:nvPr/>
        </p:nvSpPr>
        <p:spPr>
          <a:xfrm>
            <a:off x="3112423" y="2630562"/>
            <a:ext cx="186565" cy="186565"/>
          </a:xfrm>
          <a:custGeom>
            <a:avLst/>
            <a:gdLst/>
            <a:ahLst/>
            <a:cxnLst/>
            <a:rect l="l" t="t" r="r" b="b"/>
            <a:pathLst>
              <a:path w="186565" h="186565">
                <a:moveTo>
                  <a:pt x="0" y="29151"/>
                </a:moveTo>
                <a:cubicBezTo>
                  <a:pt x="0" y="19495"/>
                  <a:pt x="7834" y="11660"/>
                  <a:pt x="17490" y="11660"/>
                </a:cubicBezTo>
                <a:lnTo>
                  <a:pt x="52471" y="11660"/>
                </a:lnTo>
                <a:cubicBezTo>
                  <a:pt x="62127" y="11660"/>
                  <a:pt x="69962" y="19495"/>
                  <a:pt x="69962" y="29151"/>
                </a:cubicBezTo>
                <a:lnTo>
                  <a:pt x="69962" y="34981"/>
                </a:lnTo>
                <a:lnTo>
                  <a:pt x="116603" y="34981"/>
                </a:lnTo>
                <a:lnTo>
                  <a:pt x="116603" y="29151"/>
                </a:lnTo>
                <a:cubicBezTo>
                  <a:pt x="116603" y="19495"/>
                  <a:pt x="124437" y="11660"/>
                  <a:pt x="134093" y="11660"/>
                </a:cubicBezTo>
                <a:lnTo>
                  <a:pt x="169074" y="11660"/>
                </a:lnTo>
                <a:cubicBezTo>
                  <a:pt x="178730" y="11660"/>
                  <a:pt x="186565" y="19495"/>
                  <a:pt x="186565" y="29151"/>
                </a:cubicBezTo>
                <a:lnTo>
                  <a:pt x="186565" y="64132"/>
                </a:lnTo>
                <a:cubicBezTo>
                  <a:pt x="186565" y="73788"/>
                  <a:pt x="178730" y="81622"/>
                  <a:pt x="169074" y="81622"/>
                </a:cubicBezTo>
                <a:lnTo>
                  <a:pt x="134093" y="81622"/>
                </a:lnTo>
                <a:cubicBezTo>
                  <a:pt x="124437" y="81622"/>
                  <a:pt x="116603" y="73788"/>
                  <a:pt x="116603" y="64132"/>
                </a:cubicBezTo>
                <a:lnTo>
                  <a:pt x="116603" y="58301"/>
                </a:lnTo>
                <a:lnTo>
                  <a:pt x="69962" y="58301"/>
                </a:lnTo>
                <a:lnTo>
                  <a:pt x="69962" y="64132"/>
                </a:lnTo>
                <a:cubicBezTo>
                  <a:pt x="69962" y="66792"/>
                  <a:pt x="69342" y="69342"/>
                  <a:pt x="68286" y="71601"/>
                </a:cubicBezTo>
                <a:lnTo>
                  <a:pt x="93282" y="104943"/>
                </a:lnTo>
                <a:lnTo>
                  <a:pt x="122433" y="104943"/>
                </a:lnTo>
                <a:cubicBezTo>
                  <a:pt x="132089" y="104943"/>
                  <a:pt x="139923" y="112777"/>
                  <a:pt x="139923" y="122433"/>
                </a:cubicBezTo>
                <a:lnTo>
                  <a:pt x="139923" y="157414"/>
                </a:lnTo>
                <a:cubicBezTo>
                  <a:pt x="139923" y="167070"/>
                  <a:pt x="132089" y="174904"/>
                  <a:pt x="122433" y="174904"/>
                </a:cubicBezTo>
                <a:lnTo>
                  <a:pt x="87452" y="174904"/>
                </a:lnTo>
                <a:cubicBezTo>
                  <a:pt x="77796" y="174904"/>
                  <a:pt x="69962" y="167070"/>
                  <a:pt x="69962" y="157414"/>
                </a:cubicBezTo>
                <a:lnTo>
                  <a:pt x="69962" y="122433"/>
                </a:lnTo>
                <a:cubicBezTo>
                  <a:pt x="69962" y="119773"/>
                  <a:pt x="70581" y="117222"/>
                  <a:pt x="71638" y="114963"/>
                </a:cubicBezTo>
                <a:lnTo>
                  <a:pt x="46641" y="81622"/>
                </a:lnTo>
                <a:lnTo>
                  <a:pt x="17490" y="81622"/>
                </a:lnTo>
                <a:cubicBezTo>
                  <a:pt x="7834" y="81622"/>
                  <a:pt x="0" y="73788"/>
                  <a:pt x="0" y="64132"/>
                </a:cubicBezTo>
                <a:lnTo>
                  <a:pt x="0" y="29151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6" name="Text 14"/>
          <p:cNvSpPr/>
          <p:nvPr/>
        </p:nvSpPr>
        <p:spPr>
          <a:xfrm>
            <a:off x="2403040" y="2854439"/>
            <a:ext cx="1604456" cy="186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8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Distribution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162432" y="2555936"/>
            <a:ext cx="1688410" cy="559694"/>
          </a:xfrm>
          <a:custGeom>
            <a:avLst/>
            <a:gdLst/>
            <a:ahLst/>
            <a:cxnLst/>
            <a:rect l="l" t="t" r="r" b="b"/>
            <a:pathLst>
              <a:path w="1688410" h="559694">
                <a:moveTo>
                  <a:pt x="37315" y="0"/>
                </a:moveTo>
                <a:lnTo>
                  <a:pt x="1651095" y="0"/>
                </a:lnTo>
                <a:cubicBezTo>
                  <a:pt x="1671704" y="0"/>
                  <a:pt x="1688410" y="16706"/>
                  <a:pt x="1688410" y="37315"/>
                </a:cubicBezTo>
                <a:lnTo>
                  <a:pt x="1688410" y="522379"/>
                </a:lnTo>
                <a:cubicBezTo>
                  <a:pt x="1688410" y="542988"/>
                  <a:pt x="1671704" y="559694"/>
                  <a:pt x="1651095" y="559694"/>
                </a:cubicBezTo>
                <a:lnTo>
                  <a:pt x="37315" y="559694"/>
                </a:lnTo>
                <a:cubicBezTo>
                  <a:pt x="16720" y="559694"/>
                  <a:pt x="0" y="542974"/>
                  <a:pt x="0" y="522379"/>
                </a:cubicBezTo>
                <a:lnTo>
                  <a:pt x="0" y="37315"/>
                </a:lnTo>
                <a:cubicBezTo>
                  <a:pt x="0" y="16720"/>
                  <a:pt x="16720" y="0"/>
                  <a:pt x="3731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8" name="Shape 16"/>
          <p:cNvSpPr/>
          <p:nvPr/>
        </p:nvSpPr>
        <p:spPr>
          <a:xfrm>
            <a:off x="4913792" y="2630562"/>
            <a:ext cx="186565" cy="186565"/>
          </a:xfrm>
          <a:custGeom>
            <a:avLst/>
            <a:gdLst/>
            <a:ahLst/>
            <a:cxnLst/>
            <a:rect l="l" t="t" r="r" b="b"/>
            <a:pathLst>
              <a:path w="186565" h="186565">
                <a:moveTo>
                  <a:pt x="23321" y="11660"/>
                </a:moveTo>
                <a:cubicBezTo>
                  <a:pt x="10458" y="11660"/>
                  <a:pt x="0" y="22118"/>
                  <a:pt x="0" y="34981"/>
                </a:cubicBezTo>
                <a:lnTo>
                  <a:pt x="0" y="128263"/>
                </a:lnTo>
                <a:cubicBezTo>
                  <a:pt x="0" y="141126"/>
                  <a:pt x="10458" y="151584"/>
                  <a:pt x="23321" y="151584"/>
                </a:cubicBezTo>
                <a:lnTo>
                  <a:pt x="75792" y="151584"/>
                </a:lnTo>
                <a:lnTo>
                  <a:pt x="69962" y="169074"/>
                </a:lnTo>
                <a:lnTo>
                  <a:pt x="43726" y="169074"/>
                </a:lnTo>
                <a:cubicBezTo>
                  <a:pt x="38880" y="169074"/>
                  <a:pt x="34981" y="172973"/>
                  <a:pt x="34981" y="177819"/>
                </a:cubicBezTo>
                <a:cubicBezTo>
                  <a:pt x="34981" y="182666"/>
                  <a:pt x="38880" y="186565"/>
                  <a:pt x="43726" y="186565"/>
                </a:cubicBezTo>
                <a:lnTo>
                  <a:pt x="142839" y="186565"/>
                </a:lnTo>
                <a:cubicBezTo>
                  <a:pt x="147685" y="186565"/>
                  <a:pt x="151584" y="182666"/>
                  <a:pt x="151584" y="177819"/>
                </a:cubicBezTo>
                <a:cubicBezTo>
                  <a:pt x="151584" y="172973"/>
                  <a:pt x="147685" y="169074"/>
                  <a:pt x="142839" y="169074"/>
                </a:cubicBezTo>
                <a:lnTo>
                  <a:pt x="116603" y="169074"/>
                </a:lnTo>
                <a:lnTo>
                  <a:pt x="110773" y="151584"/>
                </a:lnTo>
                <a:lnTo>
                  <a:pt x="163244" y="151584"/>
                </a:lnTo>
                <a:cubicBezTo>
                  <a:pt x="176107" y="151584"/>
                  <a:pt x="186565" y="141126"/>
                  <a:pt x="186565" y="128263"/>
                </a:cubicBezTo>
                <a:lnTo>
                  <a:pt x="186565" y="34981"/>
                </a:lnTo>
                <a:cubicBezTo>
                  <a:pt x="186565" y="22118"/>
                  <a:pt x="176107" y="11660"/>
                  <a:pt x="163244" y="11660"/>
                </a:cubicBezTo>
                <a:lnTo>
                  <a:pt x="23321" y="11660"/>
                </a:lnTo>
                <a:close/>
                <a:moveTo>
                  <a:pt x="34981" y="34981"/>
                </a:moveTo>
                <a:lnTo>
                  <a:pt x="151584" y="34981"/>
                </a:lnTo>
                <a:cubicBezTo>
                  <a:pt x="158033" y="34981"/>
                  <a:pt x="163244" y="40192"/>
                  <a:pt x="163244" y="46641"/>
                </a:cubicBezTo>
                <a:lnTo>
                  <a:pt x="163244" y="104943"/>
                </a:lnTo>
                <a:cubicBezTo>
                  <a:pt x="163244" y="111392"/>
                  <a:pt x="158033" y="116603"/>
                  <a:pt x="151584" y="116603"/>
                </a:cubicBezTo>
                <a:lnTo>
                  <a:pt x="34981" y="116603"/>
                </a:lnTo>
                <a:cubicBezTo>
                  <a:pt x="28531" y="116603"/>
                  <a:pt x="23321" y="111392"/>
                  <a:pt x="23321" y="104943"/>
                </a:cubicBezTo>
                <a:lnTo>
                  <a:pt x="23321" y="46641"/>
                </a:lnTo>
                <a:cubicBezTo>
                  <a:pt x="23321" y="40192"/>
                  <a:pt x="28531" y="34981"/>
                  <a:pt x="34981" y="34981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9" name="Text 17"/>
          <p:cNvSpPr/>
          <p:nvPr/>
        </p:nvSpPr>
        <p:spPr>
          <a:xfrm>
            <a:off x="4204409" y="2854439"/>
            <a:ext cx="1604456" cy="186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8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Access Layer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91786" y="3414133"/>
            <a:ext cx="5606268" cy="2052211"/>
          </a:xfrm>
          <a:custGeom>
            <a:avLst/>
            <a:gdLst/>
            <a:ahLst/>
            <a:cxnLst/>
            <a:rect l="l" t="t" r="r" b="b"/>
            <a:pathLst>
              <a:path w="5606268" h="2052211">
                <a:moveTo>
                  <a:pt x="37313" y="0"/>
                </a:moveTo>
                <a:lnTo>
                  <a:pt x="5531649" y="0"/>
                </a:lnTo>
                <a:cubicBezTo>
                  <a:pt x="5572860" y="0"/>
                  <a:pt x="5606268" y="33408"/>
                  <a:pt x="5606268" y="74618"/>
                </a:cubicBezTo>
                <a:lnTo>
                  <a:pt x="5606268" y="1977593"/>
                </a:lnTo>
                <a:cubicBezTo>
                  <a:pt x="5606268" y="2018776"/>
                  <a:pt x="5572832" y="2052211"/>
                  <a:pt x="5531649" y="2052211"/>
                </a:cubicBezTo>
                <a:lnTo>
                  <a:pt x="37313" y="2052211"/>
                </a:lnTo>
                <a:cubicBezTo>
                  <a:pt x="16706" y="2052211"/>
                  <a:pt x="0" y="2035506"/>
                  <a:pt x="0" y="2014898"/>
                </a:cubicBezTo>
                <a:lnTo>
                  <a:pt x="0" y="37313"/>
                </a:lnTo>
                <a:cubicBezTo>
                  <a:pt x="0" y="16719"/>
                  <a:pt x="16719" y="0"/>
                  <a:pt x="37313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391786" y="3414133"/>
            <a:ext cx="37313" cy="2052211"/>
          </a:xfrm>
          <a:custGeom>
            <a:avLst/>
            <a:gdLst/>
            <a:ahLst/>
            <a:cxnLst/>
            <a:rect l="l" t="t" r="r" b="b"/>
            <a:pathLst>
              <a:path w="37313" h="2052211">
                <a:moveTo>
                  <a:pt x="37313" y="0"/>
                </a:moveTo>
                <a:lnTo>
                  <a:pt x="37313" y="0"/>
                </a:lnTo>
                <a:lnTo>
                  <a:pt x="37313" y="2052211"/>
                </a:lnTo>
                <a:lnTo>
                  <a:pt x="37313" y="2052211"/>
                </a:lnTo>
                <a:cubicBezTo>
                  <a:pt x="16706" y="2052211"/>
                  <a:pt x="0" y="2035506"/>
                  <a:pt x="0" y="2014898"/>
                </a:cubicBezTo>
                <a:lnTo>
                  <a:pt x="0" y="37313"/>
                </a:lnTo>
                <a:cubicBezTo>
                  <a:pt x="0" y="16706"/>
                  <a:pt x="16706" y="0"/>
                  <a:pt x="37313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2" name="Shape 20"/>
          <p:cNvSpPr/>
          <p:nvPr/>
        </p:nvSpPr>
        <p:spPr>
          <a:xfrm>
            <a:off x="583015" y="3610026"/>
            <a:ext cx="167908" cy="167908"/>
          </a:xfrm>
          <a:custGeom>
            <a:avLst/>
            <a:gdLst/>
            <a:ahLst/>
            <a:cxnLst/>
            <a:rect l="l" t="t" r="r" b="b"/>
            <a:pathLst>
              <a:path w="167908" h="167908">
                <a:moveTo>
                  <a:pt x="83954" y="0"/>
                </a:moveTo>
                <a:cubicBezTo>
                  <a:pt x="85463" y="0"/>
                  <a:pt x="86971" y="328"/>
                  <a:pt x="88349" y="951"/>
                </a:cubicBezTo>
                <a:lnTo>
                  <a:pt x="150134" y="27154"/>
                </a:lnTo>
                <a:cubicBezTo>
                  <a:pt x="157348" y="30204"/>
                  <a:pt x="162727" y="37320"/>
                  <a:pt x="162694" y="45912"/>
                </a:cubicBezTo>
                <a:cubicBezTo>
                  <a:pt x="162530" y="78445"/>
                  <a:pt x="149150" y="137967"/>
                  <a:pt x="92645" y="165022"/>
                </a:cubicBezTo>
                <a:cubicBezTo>
                  <a:pt x="87168" y="167646"/>
                  <a:pt x="80806" y="167646"/>
                  <a:pt x="75329" y="165022"/>
                </a:cubicBezTo>
                <a:cubicBezTo>
                  <a:pt x="18791" y="137967"/>
                  <a:pt x="5444" y="78445"/>
                  <a:pt x="5280" y="45912"/>
                </a:cubicBezTo>
                <a:cubicBezTo>
                  <a:pt x="5247" y="37320"/>
                  <a:pt x="10625" y="30204"/>
                  <a:pt x="17840" y="27154"/>
                </a:cubicBezTo>
                <a:lnTo>
                  <a:pt x="79592" y="951"/>
                </a:lnTo>
                <a:cubicBezTo>
                  <a:pt x="80970" y="328"/>
                  <a:pt x="82446" y="0"/>
                  <a:pt x="83954" y="0"/>
                </a:cubicBezTo>
                <a:close/>
                <a:moveTo>
                  <a:pt x="83954" y="21907"/>
                </a:moveTo>
                <a:lnTo>
                  <a:pt x="83954" y="145903"/>
                </a:lnTo>
                <a:cubicBezTo>
                  <a:pt x="129211" y="123996"/>
                  <a:pt x="141377" y="75460"/>
                  <a:pt x="141673" y="46404"/>
                </a:cubicBezTo>
                <a:lnTo>
                  <a:pt x="83954" y="21940"/>
                </a:lnTo>
                <a:lnTo>
                  <a:pt x="83954" y="21940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3" name="Text 21"/>
          <p:cNvSpPr/>
          <p:nvPr/>
        </p:nvSpPr>
        <p:spPr>
          <a:xfrm>
            <a:off x="774243" y="3563385"/>
            <a:ext cx="5158513" cy="2611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2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Security Implementation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78350" y="4067109"/>
            <a:ext cx="149252" cy="149252"/>
          </a:xfrm>
          <a:custGeom>
            <a:avLst/>
            <a:gdLst/>
            <a:ahLst/>
            <a:cxnLst/>
            <a:rect l="l" t="t" r="r" b="b"/>
            <a:pathLst>
              <a:path w="149252" h="149252">
                <a:moveTo>
                  <a:pt x="97946" y="102611"/>
                </a:moveTo>
                <a:cubicBezTo>
                  <a:pt x="126281" y="102611"/>
                  <a:pt x="149252" y="79640"/>
                  <a:pt x="149252" y="51305"/>
                </a:cubicBezTo>
                <a:cubicBezTo>
                  <a:pt x="149252" y="22971"/>
                  <a:pt x="126281" y="0"/>
                  <a:pt x="97946" y="0"/>
                </a:cubicBezTo>
                <a:cubicBezTo>
                  <a:pt x="69612" y="0"/>
                  <a:pt x="46641" y="22971"/>
                  <a:pt x="46641" y="51305"/>
                </a:cubicBezTo>
                <a:cubicBezTo>
                  <a:pt x="46641" y="56756"/>
                  <a:pt x="47487" y="62033"/>
                  <a:pt x="49061" y="66959"/>
                </a:cubicBezTo>
                <a:lnTo>
                  <a:pt x="2041" y="113979"/>
                </a:lnTo>
                <a:cubicBezTo>
                  <a:pt x="729" y="115291"/>
                  <a:pt x="0" y="117069"/>
                  <a:pt x="0" y="118935"/>
                </a:cubicBezTo>
                <a:lnTo>
                  <a:pt x="0" y="142256"/>
                </a:lnTo>
                <a:cubicBezTo>
                  <a:pt x="0" y="146133"/>
                  <a:pt x="3119" y="149252"/>
                  <a:pt x="6996" y="149252"/>
                </a:cubicBezTo>
                <a:lnTo>
                  <a:pt x="30317" y="149252"/>
                </a:lnTo>
                <a:cubicBezTo>
                  <a:pt x="34194" y="149252"/>
                  <a:pt x="37313" y="146133"/>
                  <a:pt x="37313" y="142256"/>
                </a:cubicBezTo>
                <a:lnTo>
                  <a:pt x="37313" y="130595"/>
                </a:lnTo>
                <a:lnTo>
                  <a:pt x="48973" y="130595"/>
                </a:lnTo>
                <a:cubicBezTo>
                  <a:pt x="52850" y="130595"/>
                  <a:pt x="55969" y="127476"/>
                  <a:pt x="55969" y="123599"/>
                </a:cubicBezTo>
                <a:lnTo>
                  <a:pt x="55969" y="111939"/>
                </a:lnTo>
                <a:lnTo>
                  <a:pt x="67630" y="111939"/>
                </a:lnTo>
                <a:cubicBezTo>
                  <a:pt x="69495" y="111939"/>
                  <a:pt x="71274" y="111210"/>
                  <a:pt x="72585" y="109898"/>
                </a:cubicBezTo>
                <a:lnTo>
                  <a:pt x="82293" y="100191"/>
                </a:lnTo>
                <a:cubicBezTo>
                  <a:pt x="87219" y="101765"/>
                  <a:pt x="92495" y="102611"/>
                  <a:pt x="97946" y="102611"/>
                </a:cubicBezTo>
                <a:close/>
                <a:moveTo>
                  <a:pt x="109607" y="27985"/>
                </a:moveTo>
                <a:cubicBezTo>
                  <a:pt x="116042" y="27985"/>
                  <a:pt x="121267" y="33209"/>
                  <a:pt x="121267" y="39645"/>
                </a:cubicBezTo>
                <a:cubicBezTo>
                  <a:pt x="121267" y="46080"/>
                  <a:pt x="116042" y="51305"/>
                  <a:pt x="109607" y="51305"/>
                </a:cubicBezTo>
                <a:cubicBezTo>
                  <a:pt x="103171" y="51305"/>
                  <a:pt x="97946" y="46080"/>
                  <a:pt x="97946" y="39645"/>
                </a:cubicBezTo>
                <a:cubicBezTo>
                  <a:pt x="97946" y="33209"/>
                  <a:pt x="103171" y="27985"/>
                  <a:pt x="109607" y="27985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5" name="Text 23"/>
          <p:cNvSpPr/>
          <p:nvPr/>
        </p:nvSpPr>
        <p:spPr>
          <a:xfrm>
            <a:off x="858197" y="3936514"/>
            <a:ext cx="1800349" cy="223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SSH &amp; RSA Keys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58197" y="4160392"/>
            <a:ext cx="1791021" cy="186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8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Secure remote access enabled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97007" y="4552178"/>
            <a:ext cx="111939" cy="149252"/>
          </a:xfrm>
          <a:custGeom>
            <a:avLst/>
            <a:gdLst/>
            <a:ahLst/>
            <a:cxnLst/>
            <a:rect l="l" t="t" r="r" b="b"/>
            <a:pathLst>
              <a:path w="111939" h="149252">
                <a:moveTo>
                  <a:pt x="37313" y="27985"/>
                </a:moveTo>
                <a:lnTo>
                  <a:pt x="37313" y="46641"/>
                </a:lnTo>
                <a:lnTo>
                  <a:pt x="74626" y="46641"/>
                </a:lnTo>
                <a:lnTo>
                  <a:pt x="74626" y="27985"/>
                </a:lnTo>
                <a:cubicBezTo>
                  <a:pt x="74626" y="17694"/>
                  <a:pt x="66260" y="9328"/>
                  <a:pt x="55969" y="9328"/>
                </a:cubicBezTo>
                <a:cubicBezTo>
                  <a:pt x="45679" y="9328"/>
                  <a:pt x="37313" y="17694"/>
                  <a:pt x="37313" y="27985"/>
                </a:cubicBezTo>
                <a:close/>
                <a:moveTo>
                  <a:pt x="18656" y="46641"/>
                </a:moveTo>
                <a:lnTo>
                  <a:pt x="18656" y="27985"/>
                </a:lnTo>
                <a:cubicBezTo>
                  <a:pt x="18656" y="7375"/>
                  <a:pt x="35360" y="-9328"/>
                  <a:pt x="55969" y="-9328"/>
                </a:cubicBezTo>
                <a:cubicBezTo>
                  <a:pt x="76579" y="-9328"/>
                  <a:pt x="93282" y="7375"/>
                  <a:pt x="93282" y="27985"/>
                </a:cubicBezTo>
                <a:lnTo>
                  <a:pt x="93282" y="46641"/>
                </a:lnTo>
                <a:cubicBezTo>
                  <a:pt x="103573" y="46641"/>
                  <a:pt x="111939" y="55007"/>
                  <a:pt x="111939" y="65298"/>
                </a:cubicBezTo>
                <a:lnTo>
                  <a:pt x="111939" y="130595"/>
                </a:lnTo>
                <a:cubicBezTo>
                  <a:pt x="111939" y="140885"/>
                  <a:pt x="103573" y="149252"/>
                  <a:pt x="93282" y="149252"/>
                </a:cubicBezTo>
                <a:lnTo>
                  <a:pt x="18656" y="149252"/>
                </a:lnTo>
                <a:cubicBezTo>
                  <a:pt x="8366" y="149252"/>
                  <a:pt x="0" y="140885"/>
                  <a:pt x="0" y="130595"/>
                </a:cubicBezTo>
                <a:lnTo>
                  <a:pt x="0" y="65298"/>
                </a:lnTo>
                <a:cubicBezTo>
                  <a:pt x="0" y="55007"/>
                  <a:pt x="8366" y="46641"/>
                  <a:pt x="18656" y="46641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8" name="Text 26"/>
          <p:cNvSpPr/>
          <p:nvPr/>
        </p:nvSpPr>
        <p:spPr>
          <a:xfrm>
            <a:off x="858197" y="4421582"/>
            <a:ext cx="1464533" cy="223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Privileged Passwords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58197" y="4645460"/>
            <a:ext cx="1455204" cy="186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8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Enable secret configured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69022" y="5037246"/>
            <a:ext cx="167908" cy="149252"/>
          </a:xfrm>
          <a:custGeom>
            <a:avLst/>
            <a:gdLst/>
            <a:ahLst/>
            <a:cxnLst/>
            <a:rect l="l" t="t" r="r" b="b"/>
            <a:pathLst>
              <a:path w="167908" h="149252">
                <a:moveTo>
                  <a:pt x="0" y="32649"/>
                </a:moveTo>
                <a:cubicBezTo>
                  <a:pt x="0" y="20551"/>
                  <a:pt x="9212" y="10611"/>
                  <a:pt x="20989" y="9445"/>
                </a:cubicBezTo>
                <a:lnTo>
                  <a:pt x="20989" y="9328"/>
                </a:lnTo>
                <a:lnTo>
                  <a:pt x="102611" y="9328"/>
                </a:lnTo>
                <a:cubicBezTo>
                  <a:pt x="118060" y="9328"/>
                  <a:pt x="130595" y="21863"/>
                  <a:pt x="130595" y="37313"/>
                </a:cubicBezTo>
                <a:lnTo>
                  <a:pt x="130595" y="88618"/>
                </a:lnTo>
                <a:lnTo>
                  <a:pt x="79290" y="88618"/>
                </a:lnTo>
                <a:cubicBezTo>
                  <a:pt x="67688" y="88618"/>
                  <a:pt x="58301" y="98005"/>
                  <a:pt x="58301" y="109607"/>
                </a:cubicBezTo>
                <a:lnTo>
                  <a:pt x="58301" y="127097"/>
                </a:lnTo>
                <a:cubicBezTo>
                  <a:pt x="58301" y="134181"/>
                  <a:pt x="52559" y="139923"/>
                  <a:pt x="45475" y="139923"/>
                </a:cubicBezTo>
                <a:cubicBezTo>
                  <a:pt x="38392" y="139923"/>
                  <a:pt x="32649" y="134181"/>
                  <a:pt x="32649" y="127097"/>
                </a:cubicBezTo>
                <a:lnTo>
                  <a:pt x="32649" y="60634"/>
                </a:lnTo>
                <a:lnTo>
                  <a:pt x="13992" y="60634"/>
                </a:lnTo>
                <a:cubicBezTo>
                  <a:pt x="6267" y="60634"/>
                  <a:pt x="0" y="54366"/>
                  <a:pt x="0" y="46641"/>
                </a:cubicBezTo>
                <a:lnTo>
                  <a:pt x="0" y="32649"/>
                </a:lnTo>
                <a:close/>
                <a:moveTo>
                  <a:pt x="69029" y="139923"/>
                </a:moveTo>
                <a:cubicBezTo>
                  <a:pt x="71099" y="136105"/>
                  <a:pt x="72294" y="131732"/>
                  <a:pt x="72294" y="127097"/>
                </a:cubicBezTo>
                <a:lnTo>
                  <a:pt x="72294" y="109607"/>
                </a:lnTo>
                <a:cubicBezTo>
                  <a:pt x="72294" y="105730"/>
                  <a:pt x="75413" y="102611"/>
                  <a:pt x="79290" y="102611"/>
                </a:cubicBezTo>
                <a:lnTo>
                  <a:pt x="151584" y="102611"/>
                </a:lnTo>
                <a:cubicBezTo>
                  <a:pt x="155461" y="102611"/>
                  <a:pt x="158580" y="105730"/>
                  <a:pt x="158580" y="109607"/>
                </a:cubicBezTo>
                <a:lnTo>
                  <a:pt x="158580" y="116603"/>
                </a:lnTo>
                <a:cubicBezTo>
                  <a:pt x="158580" y="129488"/>
                  <a:pt x="148144" y="139923"/>
                  <a:pt x="135259" y="139923"/>
                </a:cubicBezTo>
                <a:lnTo>
                  <a:pt x="69029" y="139923"/>
                </a:lnTo>
                <a:close/>
                <a:moveTo>
                  <a:pt x="23321" y="23321"/>
                </a:moveTo>
                <a:cubicBezTo>
                  <a:pt x="18161" y="23321"/>
                  <a:pt x="13992" y="27489"/>
                  <a:pt x="13992" y="32649"/>
                </a:cubicBezTo>
                <a:lnTo>
                  <a:pt x="13992" y="46641"/>
                </a:lnTo>
                <a:lnTo>
                  <a:pt x="32649" y="46641"/>
                </a:lnTo>
                <a:lnTo>
                  <a:pt x="32649" y="32649"/>
                </a:lnTo>
                <a:cubicBezTo>
                  <a:pt x="32649" y="27489"/>
                  <a:pt x="28480" y="23321"/>
                  <a:pt x="23321" y="23321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1" name="Text 29"/>
          <p:cNvSpPr/>
          <p:nvPr/>
        </p:nvSpPr>
        <p:spPr>
          <a:xfrm>
            <a:off x="858197" y="4906650"/>
            <a:ext cx="1417891" cy="223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Banner Message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58197" y="5130528"/>
            <a:ext cx="1408563" cy="186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8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Login warning activated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77793" y="5620260"/>
            <a:ext cx="5615596" cy="942151"/>
          </a:xfrm>
          <a:custGeom>
            <a:avLst/>
            <a:gdLst/>
            <a:ahLst/>
            <a:cxnLst/>
            <a:rect l="l" t="t" r="r" b="b"/>
            <a:pathLst>
              <a:path w="5615596" h="942151">
                <a:moveTo>
                  <a:pt x="74628" y="0"/>
                </a:moveTo>
                <a:lnTo>
                  <a:pt x="5540968" y="0"/>
                </a:lnTo>
                <a:cubicBezTo>
                  <a:pt x="5582184" y="0"/>
                  <a:pt x="5615596" y="33412"/>
                  <a:pt x="5615596" y="74628"/>
                </a:cubicBezTo>
                <a:lnTo>
                  <a:pt x="5615596" y="867524"/>
                </a:lnTo>
                <a:cubicBezTo>
                  <a:pt x="5615596" y="908739"/>
                  <a:pt x="5582184" y="942151"/>
                  <a:pt x="5540968" y="942151"/>
                </a:cubicBezTo>
                <a:lnTo>
                  <a:pt x="74628" y="942151"/>
                </a:lnTo>
                <a:cubicBezTo>
                  <a:pt x="33412" y="942151"/>
                  <a:pt x="0" y="908739"/>
                  <a:pt x="0" y="867524"/>
                </a:cubicBezTo>
                <a:lnTo>
                  <a:pt x="0" y="74628"/>
                </a:lnTo>
                <a:cubicBezTo>
                  <a:pt x="0" y="33412"/>
                  <a:pt x="33412" y="0"/>
                  <a:pt x="74628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550366" y="5811489"/>
            <a:ext cx="149252" cy="149252"/>
          </a:xfrm>
          <a:custGeom>
            <a:avLst/>
            <a:gdLst/>
            <a:ahLst/>
            <a:cxnLst/>
            <a:rect l="l" t="t" r="r" b="b"/>
            <a:pathLst>
              <a:path w="149252" h="149252">
                <a:moveTo>
                  <a:pt x="74626" y="149252"/>
                </a:moveTo>
                <a:cubicBezTo>
                  <a:pt x="115813" y="149252"/>
                  <a:pt x="149252" y="115813"/>
                  <a:pt x="149252" y="74626"/>
                </a:cubicBezTo>
                <a:cubicBezTo>
                  <a:pt x="149252" y="33439"/>
                  <a:pt x="115813" y="0"/>
                  <a:pt x="74626" y="0"/>
                </a:cubicBezTo>
                <a:cubicBezTo>
                  <a:pt x="33439" y="0"/>
                  <a:pt x="0" y="33439"/>
                  <a:pt x="0" y="74626"/>
                </a:cubicBezTo>
                <a:cubicBezTo>
                  <a:pt x="0" y="115813"/>
                  <a:pt x="33439" y="149252"/>
                  <a:pt x="74626" y="149252"/>
                </a:cubicBezTo>
                <a:close/>
                <a:moveTo>
                  <a:pt x="99229" y="62004"/>
                </a:moveTo>
                <a:lnTo>
                  <a:pt x="75908" y="99317"/>
                </a:lnTo>
                <a:cubicBezTo>
                  <a:pt x="74684" y="101270"/>
                  <a:pt x="72585" y="102494"/>
                  <a:pt x="70282" y="102611"/>
                </a:cubicBezTo>
                <a:cubicBezTo>
                  <a:pt x="67979" y="102727"/>
                  <a:pt x="65764" y="101678"/>
                  <a:pt x="64394" y="99812"/>
                </a:cubicBezTo>
                <a:lnTo>
                  <a:pt x="50402" y="81156"/>
                </a:lnTo>
                <a:cubicBezTo>
                  <a:pt x="48070" y="78066"/>
                  <a:pt x="48711" y="73693"/>
                  <a:pt x="51801" y="71361"/>
                </a:cubicBezTo>
                <a:cubicBezTo>
                  <a:pt x="54891" y="69029"/>
                  <a:pt x="59263" y="69670"/>
                  <a:pt x="61595" y="72760"/>
                </a:cubicBezTo>
                <a:lnTo>
                  <a:pt x="69466" y="83254"/>
                </a:lnTo>
                <a:lnTo>
                  <a:pt x="87365" y="54599"/>
                </a:lnTo>
                <a:cubicBezTo>
                  <a:pt x="89405" y="51334"/>
                  <a:pt x="93720" y="50314"/>
                  <a:pt x="97014" y="52384"/>
                </a:cubicBezTo>
                <a:cubicBezTo>
                  <a:pt x="100308" y="54454"/>
                  <a:pt x="101299" y="58739"/>
                  <a:pt x="99229" y="62033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5" name="Text 33"/>
          <p:cNvSpPr/>
          <p:nvPr/>
        </p:nvSpPr>
        <p:spPr>
          <a:xfrm>
            <a:off x="718274" y="5774176"/>
            <a:ext cx="5195826" cy="223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Verification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31709" y="6072679"/>
            <a:ext cx="2602577" cy="335816"/>
          </a:xfrm>
          <a:custGeom>
            <a:avLst/>
            <a:gdLst/>
            <a:ahLst/>
            <a:cxnLst/>
            <a:rect l="l" t="t" r="r" b="b"/>
            <a:pathLst>
              <a:path w="2602577" h="335816">
                <a:moveTo>
                  <a:pt x="37313" y="0"/>
                </a:moveTo>
                <a:lnTo>
                  <a:pt x="2565264" y="0"/>
                </a:lnTo>
                <a:cubicBezTo>
                  <a:pt x="2585858" y="0"/>
                  <a:pt x="2602577" y="16719"/>
                  <a:pt x="2602577" y="37313"/>
                </a:cubicBezTo>
                <a:lnTo>
                  <a:pt x="2602577" y="298504"/>
                </a:lnTo>
                <a:cubicBezTo>
                  <a:pt x="2602577" y="319111"/>
                  <a:pt x="2585871" y="335816"/>
                  <a:pt x="2565264" y="335816"/>
                </a:cubicBezTo>
                <a:lnTo>
                  <a:pt x="37313" y="335816"/>
                </a:lnTo>
                <a:cubicBezTo>
                  <a:pt x="16719" y="335816"/>
                  <a:pt x="0" y="319097"/>
                  <a:pt x="0" y="298504"/>
                </a:cubicBezTo>
                <a:lnTo>
                  <a:pt x="0" y="37313"/>
                </a:lnTo>
                <a:cubicBezTo>
                  <a:pt x="0" y="16719"/>
                  <a:pt x="16719" y="0"/>
                  <a:pt x="37313" y="0"/>
                </a:cubicBezTo>
                <a:close/>
              </a:path>
            </a:pathLst>
          </a:custGeom>
          <a:solidFill>
            <a:srgbClr val="263238"/>
          </a:solidFill>
          <a:ln/>
        </p:spPr>
      </p:sp>
      <p:sp>
        <p:nvSpPr>
          <p:cNvPr id="37" name="Text 35"/>
          <p:cNvSpPr/>
          <p:nvPr/>
        </p:nvSpPr>
        <p:spPr>
          <a:xfrm>
            <a:off x="643648" y="6165962"/>
            <a:ext cx="1166175" cy="149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8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Enable Secret: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823232" y="6165962"/>
            <a:ext cx="458541" cy="149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8" dirty="0">
                <a:solidFill>
                  <a:srgbClr val="ECEF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class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243018" y="6072679"/>
            <a:ext cx="2602577" cy="335816"/>
          </a:xfrm>
          <a:custGeom>
            <a:avLst/>
            <a:gdLst/>
            <a:ahLst/>
            <a:cxnLst/>
            <a:rect l="l" t="t" r="r" b="b"/>
            <a:pathLst>
              <a:path w="2602577" h="335816">
                <a:moveTo>
                  <a:pt x="37313" y="0"/>
                </a:moveTo>
                <a:lnTo>
                  <a:pt x="2565264" y="0"/>
                </a:lnTo>
                <a:cubicBezTo>
                  <a:pt x="2585858" y="0"/>
                  <a:pt x="2602577" y="16719"/>
                  <a:pt x="2602577" y="37313"/>
                </a:cubicBezTo>
                <a:lnTo>
                  <a:pt x="2602577" y="298504"/>
                </a:lnTo>
                <a:cubicBezTo>
                  <a:pt x="2602577" y="319111"/>
                  <a:pt x="2585871" y="335816"/>
                  <a:pt x="2565264" y="335816"/>
                </a:cubicBezTo>
                <a:lnTo>
                  <a:pt x="37313" y="335816"/>
                </a:lnTo>
                <a:cubicBezTo>
                  <a:pt x="16719" y="335816"/>
                  <a:pt x="0" y="319097"/>
                  <a:pt x="0" y="298504"/>
                </a:cubicBezTo>
                <a:lnTo>
                  <a:pt x="0" y="37313"/>
                </a:lnTo>
                <a:cubicBezTo>
                  <a:pt x="0" y="16719"/>
                  <a:pt x="16719" y="0"/>
                  <a:pt x="37313" y="0"/>
                </a:cubicBezTo>
                <a:close/>
              </a:path>
            </a:pathLst>
          </a:custGeom>
          <a:solidFill>
            <a:srgbClr val="263238"/>
          </a:solidFill>
          <a:ln/>
        </p:spPr>
      </p:sp>
      <p:sp>
        <p:nvSpPr>
          <p:cNvPr id="40" name="Text 38"/>
          <p:cNvSpPr/>
          <p:nvPr/>
        </p:nvSpPr>
        <p:spPr>
          <a:xfrm>
            <a:off x="3354957" y="6165962"/>
            <a:ext cx="1008907" cy="149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8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Console/VTY: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377273" y="6165962"/>
            <a:ext cx="458541" cy="149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8" dirty="0">
                <a:solidFill>
                  <a:srgbClr val="ECEF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cisco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206336" y="1436548"/>
            <a:ext cx="5606268" cy="4524193"/>
          </a:xfrm>
          <a:custGeom>
            <a:avLst/>
            <a:gdLst/>
            <a:ahLst/>
            <a:cxnLst/>
            <a:rect l="l" t="t" r="r" b="b"/>
            <a:pathLst>
              <a:path w="5606268" h="4524193">
                <a:moveTo>
                  <a:pt x="37313" y="0"/>
                </a:moveTo>
                <a:lnTo>
                  <a:pt x="5531664" y="0"/>
                </a:lnTo>
                <a:cubicBezTo>
                  <a:pt x="5572866" y="0"/>
                  <a:pt x="5606268" y="33401"/>
                  <a:pt x="5606268" y="74604"/>
                </a:cubicBezTo>
                <a:lnTo>
                  <a:pt x="5606268" y="4449589"/>
                </a:lnTo>
                <a:cubicBezTo>
                  <a:pt x="5606268" y="4490791"/>
                  <a:pt x="5572866" y="4524193"/>
                  <a:pt x="5531664" y="4524193"/>
                </a:cubicBezTo>
                <a:lnTo>
                  <a:pt x="37313" y="4524193"/>
                </a:lnTo>
                <a:cubicBezTo>
                  <a:pt x="16706" y="4524193"/>
                  <a:pt x="0" y="4507487"/>
                  <a:pt x="0" y="4486880"/>
                </a:cubicBezTo>
                <a:lnTo>
                  <a:pt x="0" y="37313"/>
                </a:lnTo>
                <a:cubicBezTo>
                  <a:pt x="0" y="16706"/>
                  <a:pt x="16706" y="0"/>
                  <a:pt x="37313" y="0"/>
                </a:cubicBezTo>
                <a:close/>
              </a:path>
            </a:pathLst>
          </a:custGeom>
          <a:solidFill>
            <a:srgbClr val="FF7043">
              <a:alpha val="10196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6206336" y="1436548"/>
            <a:ext cx="37313" cy="4524193"/>
          </a:xfrm>
          <a:custGeom>
            <a:avLst/>
            <a:gdLst/>
            <a:ahLst/>
            <a:cxnLst/>
            <a:rect l="l" t="t" r="r" b="b"/>
            <a:pathLst>
              <a:path w="37313" h="4524193">
                <a:moveTo>
                  <a:pt x="37313" y="0"/>
                </a:moveTo>
                <a:lnTo>
                  <a:pt x="37313" y="0"/>
                </a:lnTo>
                <a:lnTo>
                  <a:pt x="37313" y="4524193"/>
                </a:lnTo>
                <a:lnTo>
                  <a:pt x="37313" y="4524193"/>
                </a:lnTo>
                <a:cubicBezTo>
                  <a:pt x="16706" y="4524193"/>
                  <a:pt x="0" y="4507487"/>
                  <a:pt x="0" y="4486880"/>
                </a:cubicBezTo>
                <a:lnTo>
                  <a:pt x="0" y="37313"/>
                </a:lnTo>
                <a:cubicBezTo>
                  <a:pt x="0" y="16706"/>
                  <a:pt x="16706" y="0"/>
                  <a:pt x="37313" y="0"/>
                </a:cubicBez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44" name="Shape 42"/>
          <p:cNvSpPr/>
          <p:nvPr/>
        </p:nvSpPr>
        <p:spPr>
          <a:xfrm>
            <a:off x="6434877" y="1660425"/>
            <a:ext cx="186565" cy="186565"/>
          </a:xfrm>
          <a:custGeom>
            <a:avLst/>
            <a:gdLst/>
            <a:ahLst/>
            <a:cxnLst/>
            <a:rect l="l" t="t" r="r" b="b"/>
            <a:pathLst>
              <a:path w="186565" h="186565">
                <a:moveTo>
                  <a:pt x="93282" y="0"/>
                </a:moveTo>
                <a:cubicBezTo>
                  <a:pt x="98639" y="0"/>
                  <a:pt x="103558" y="2952"/>
                  <a:pt x="106109" y="7652"/>
                </a:cubicBezTo>
                <a:lnTo>
                  <a:pt x="184816" y="153406"/>
                </a:lnTo>
                <a:cubicBezTo>
                  <a:pt x="187257" y="157924"/>
                  <a:pt x="187148" y="163390"/>
                  <a:pt x="184524" y="167799"/>
                </a:cubicBezTo>
                <a:cubicBezTo>
                  <a:pt x="181901" y="172208"/>
                  <a:pt x="177127" y="174904"/>
                  <a:pt x="171989" y="174904"/>
                </a:cubicBezTo>
                <a:lnTo>
                  <a:pt x="14575" y="174904"/>
                </a:lnTo>
                <a:cubicBezTo>
                  <a:pt x="9438" y="174904"/>
                  <a:pt x="4701" y="172208"/>
                  <a:pt x="2041" y="167799"/>
                </a:cubicBezTo>
                <a:cubicBezTo>
                  <a:pt x="-619" y="163390"/>
                  <a:pt x="-692" y="157924"/>
                  <a:pt x="1749" y="153406"/>
                </a:cubicBezTo>
                <a:lnTo>
                  <a:pt x="80456" y="7652"/>
                </a:lnTo>
                <a:cubicBezTo>
                  <a:pt x="83007" y="2952"/>
                  <a:pt x="87926" y="0"/>
                  <a:pt x="93282" y="0"/>
                </a:cubicBezTo>
                <a:close/>
                <a:moveTo>
                  <a:pt x="93282" y="61217"/>
                </a:moveTo>
                <a:cubicBezTo>
                  <a:pt x="88436" y="61217"/>
                  <a:pt x="84537" y="65115"/>
                  <a:pt x="84537" y="69962"/>
                </a:cubicBezTo>
                <a:lnTo>
                  <a:pt x="84537" y="110773"/>
                </a:lnTo>
                <a:cubicBezTo>
                  <a:pt x="84537" y="115619"/>
                  <a:pt x="88436" y="119518"/>
                  <a:pt x="93282" y="119518"/>
                </a:cubicBezTo>
                <a:cubicBezTo>
                  <a:pt x="98129" y="119518"/>
                  <a:pt x="102028" y="115619"/>
                  <a:pt x="102028" y="110773"/>
                </a:cubicBezTo>
                <a:lnTo>
                  <a:pt x="102028" y="69962"/>
                </a:lnTo>
                <a:cubicBezTo>
                  <a:pt x="102028" y="65115"/>
                  <a:pt x="98129" y="61217"/>
                  <a:pt x="93282" y="61217"/>
                </a:cubicBezTo>
                <a:close/>
                <a:moveTo>
                  <a:pt x="103011" y="139923"/>
                </a:moveTo>
                <a:cubicBezTo>
                  <a:pt x="103233" y="136312"/>
                  <a:pt x="101432" y="132876"/>
                  <a:pt x="98336" y="131004"/>
                </a:cubicBezTo>
                <a:cubicBezTo>
                  <a:pt x="95240" y="129131"/>
                  <a:pt x="91361" y="129131"/>
                  <a:pt x="88265" y="131004"/>
                </a:cubicBezTo>
                <a:cubicBezTo>
                  <a:pt x="85169" y="132876"/>
                  <a:pt x="83368" y="136312"/>
                  <a:pt x="83590" y="139923"/>
                </a:cubicBezTo>
                <a:cubicBezTo>
                  <a:pt x="83368" y="143535"/>
                  <a:pt x="85169" y="146971"/>
                  <a:pt x="88265" y="148843"/>
                </a:cubicBezTo>
                <a:cubicBezTo>
                  <a:pt x="91361" y="150716"/>
                  <a:pt x="95240" y="150716"/>
                  <a:pt x="98336" y="148843"/>
                </a:cubicBezTo>
                <a:cubicBezTo>
                  <a:pt x="101432" y="146971"/>
                  <a:pt x="103233" y="143535"/>
                  <a:pt x="103011" y="139923"/>
                </a:cubicBez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45" name="Text 43"/>
          <p:cNvSpPr/>
          <p:nvPr/>
        </p:nvSpPr>
        <p:spPr>
          <a:xfrm>
            <a:off x="6644762" y="1623112"/>
            <a:ext cx="5074559" cy="2611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9" b="1" dirty="0">
                <a:solidFill>
                  <a:srgbClr val="FF704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Struggle: "Invalid Input" Errors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411557" y="2033555"/>
            <a:ext cx="5289108" cy="223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Problem: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411557" y="2332058"/>
            <a:ext cx="5289108" cy="494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5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Attempted to run </a:t>
            </a:r>
            <a:pPr>
              <a:lnSpc>
                <a:spcPct val="140000"/>
              </a:lnSpc>
            </a:pPr>
            <a:r>
              <a:rPr lang="en-US" sz="1175" dirty="0">
                <a:solidFill>
                  <a:srgbClr val="FF7043"/>
                </a:solidFill>
                <a:highlight>
                  <a:srgbClr val="263238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crypto key generate rsa </a:t>
            </a:r>
            <a:pPr>
              <a:lnSpc>
                <a:spcPct val="140000"/>
              </a:lnSpc>
            </a:pPr>
            <a:r>
              <a:rPr lang="en-US" sz="1175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command but CLI kept rejecting with "invalid input" errors.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411557" y="2943057"/>
            <a:ext cx="5214482" cy="9328"/>
          </a:xfrm>
          <a:custGeom>
            <a:avLst/>
            <a:gdLst/>
            <a:ahLst/>
            <a:cxnLst/>
            <a:rect l="l" t="t" r="r" b="b"/>
            <a:pathLst>
              <a:path w="5214482" h="9328">
                <a:moveTo>
                  <a:pt x="0" y="0"/>
                </a:moveTo>
                <a:lnTo>
                  <a:pt x="5214482" y="0"/>
                </a:lnTo>
                <a:lnTo>
                  <a:pt x="5214482" y="9328"/>
                </a:lnTo>
                <a:lnTo>
                  <a:pt x="0" y="9328"/>
                </a:lnTo>
                <a:lnTo>
                  <a:pt x="0" y="0"/>
                </a:lnTo>
                <a:close/>
              </a:path>
            </a:pathLst>
          </a:custGeom>
          <a:solidFill>
            <a:srgbClr val="FF7043">
              <a:alpha val="30196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6448870" y="3096973"/>
            <a:ext cx="111939" cy="149252"/>
          </a:xfrm>
          <a:custGeom>
            <a:avLst/>
            <a:gdLst/>
            <a:ahLst/>
            <a:cxnLst/>
            <a:rect l="l" t="t" r="r" b="b"/>
            <a:pathLst>
              <a:path w="111939" h="149252">
                <a:moveTo>
                  <a:pt x="85382" y="111939"/>
                </a:moveTo>
                <a:cubicBezTo>
                  <a:pt x="87510" y="105438"/>
                  <a:pt x="91766" y="99550"/>
                  <a:pt x="96576" y="94478"/>
                </a:cubicBezTo>
                <a:cubicBezTo>
                  <a:pt x="106109" y="84450"/>
                  <a:pt x="111939" y="70895"/>
                  <a:pt x="111939" y="55969"/>
                </a:cubicBezTo>
                <a:cubicBezTo>
                  <a:pt x="111939" y="25070"/>
                  <a:pt x="86869" y="0"/>
                  <a:pt x="55969" y="0"/>
                </a:cubicBezTo>
                <a:cubicBezTo>
                  <a:pt x="25070" y="0"/>
                  <a:pt x="0" y="25070"/>
                  <a:pt x="0" y="55969"/>
                </a:cubicBezTo>
                <a:cubicBezTo>
                  <a:pt x="0" y="70895"/>
                  <a:pt x="5830" y="84450"/>
                  <a:pt x="15362" y="94478"/>
                </a:cubicBezTo>
                <a:cubicBezTo>
                  <a:pt x="20172" y="99550"/>
                  <a:pt x="24457" y="105438"/>
                  <a:pt x="26556" y="111939"/>
                </a:cubicBezTo>
                <a:lnTo>
                  <a:pt x="85353" y="111939"/>
                </a:lnTo>
                <a:close/>
                <a:moveTo>
                  <a:pt x="83954" y="125931"/>
                </a:moveTo>
                <a:lnTo>
                  <a:pt x="27985" y="125931"/>
                </a:lnTo>
                <a:lnTo>
                  <a:pt x="27985" y="130595"/>
                </a:lnTo>
                <a:cubicBezTo>
                  <a:pt x="27985" y="143480"/>
                  <a:pt x="38421" y="153916"/>
                  <a:pt x="51305" y="153916"/>
                </a:cubicBezTo>
                <a:lnTo>
                  <a:pt x="60634" y="153916"/>
                </a:lnTo>
                <a:cubicBezTo>
                  <a:pt x="73518" y="153916"/>
                  <a:pt x="83954" y="143480"/>
                  <a:pt x="83954" y="130595"/>
                </a:cubicBezTo>
                <a:lnTo>
                  <a:pt x="83954" y="125931"/>
                </a:lnTo>
                <a:close/>
                <a:moveTo>
                  <a:pt x="53637" y="32649"/>
                </a:moveTo>
                <a:cubicBezTo>
                  <a:pt x="42035" y="32649"/>
                  <a:pt x="32649" y="42035"/>
                  <a:pt x="32649" y="53637"/>
                </a:cubicBezTo>
                <a:cubicBezTo>
                  <a:pt x="32649" y="57514"/>
                  <a:pt x="29530" y="60634"/>
                  <a:pt x="25653" y="60634"/>
                </a:cubicBezTo>
                <a:cubicBezTo>
                  <a:pt x="21776" y="60634"/>
                  <a:pt x="18656" y="57514"/>
                  <a:pt x="18656" y="53637"/>
                </a:cubicBezTo>
                <a:cubicBezTo>
                  <a:pt x="18656" y="34310"/>
                  <a:pt x="34310" y="18656"/>
                  <a:pt x="53637" y="18656"/>
                </a:cubicBezTo>
                <a:cubicBezTo>
                  <a:pt x="57514" y="18656"/>
                  <a:pt x="60634" y="21776"/>
                  <a:pt x="60634" y="25653"/>
                </a:cubicBezTo>
                <a:cubicBezTo>
                  <a:pt x="60634" y="29530"/>
                  <a:pt x="57514" y="32649"/>
                  <a:pt x="53637" y="32649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0" name="Text 48"/>
          <p:cNvSpPr/>
          <p:nvPr/>
        </p:nvSpPr>
        <p:spPr>
          <a:xfrm>
            <a:off x="6598121" y="3059660"/>
            <a:ext cx="5102543" cy="223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Root Cause Analysis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411557" y="3358164"/>
            <a:ext cx="5289108" cy="7276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5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command was being executed in </a:t>
            </a:r>
            <a:pPr>
              <a:lnSpc>
                <a:spcPct val="140000"/>
              </a:lnSpc>
            </a:pPr>
            <a:r>
              <a:rPr lang="en-US" sz="1175" dirty="0">
                <a:solidFill>
                  <a:srgbClr val="FF70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privileged EXEC mode</a:t>
            </a:r>
            <a:pPr>
              <a:lnSpc>
                <a:spcPct val="140000"/>
              </a:lnSpc>
            </a:pPr>
            <a:r>
              <a:rPr lang="en-US" sz="1175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instead of </a:t>
            </a:r>
            <a:pPr>
              <a:lnSpc>
                <a:spcPct val="140000"/>
              </a:lnSpc>
            </a:pPr>
            <a:r>
              <a:rPr lang="en-US" sz="1175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global configuration mode</a:t>
            </a:r>
            <a:pPr>
              <a:lnSpc>
                <a:spcPct val="140000"/>
              </a:lnSpc>
            </a:pPr>
            <a:r>
              <a:rPr lang="en-US" sz="1175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Additionally, device hostname and domain name must be set before generating RSA keys.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411557" y="4202369"/>
            <a:ext cx="5214482" cy="9328"/>
          </a:xfrm>
          <a:custGeom>
            <a:avLst/>
            <a:gdLst/>
            <a:ahLst/>
            <a:cxnLst/>
            <a:rect l="l" t="t" r="r" b="b"/>
            <a:pathLst>
              <a:path w="5214482" h="9328">
                <a:moveTo>
                  <a:pt x="0" y="0"/>
                </a:moveTo>
                <a:lnTo>
                  <a:pt x="5214482" y="0"/>
                </a:lnTo>
                <a:lnTo>
                  <a:pt x="5214482" y="9328"/>
                </a:lnTo>
                <a:lnTo>
                  <a:pt x="0" y="9328"/>
                </a:lnTo>
                <a:lnTo>
                  <a:pt x="0" y="0"/>
                </a:lnTo>
                <a:close/>
              </a:path>
            </a:pathLst>
          </a:custGeom>
          <a:solidFill>
            <a:srgbClr val="FF7043">
              <a:alpha val="30196"/>
            </a:srgbClr>
          </a:solidFill>
          <a:ln/>
        </p:spPr>
      </p:sp>
      <p:sp>
        <p:nvSpPr>
          <p:cNvPr id="53" name="Shape 51"/>
          <p:cNvSpPr/>
          <p:nvPr/>
        </p:nvSpPr>
        <p:spPr>
          <a:xfrm>
            <a:off x="6420885" y="4356285"/>
            <a:ext cx="167908" cy="149252"/>
          </a:xfrm>
          <a:custGeom>
            <a:avLst/>
            <a:gdLst/>
            <a:ahLst/>
            <a:cxnLst/>
            <a:rect l="l" t="t" r="r" b="b"/>
            <a:pathLst>
              <a:path w="167908" h="149252">
                <a:moveTo>
                  <a:pt x="148494" y="28743"/>
                </a:moveTo>
                <a:cubicBezTo>
                  <a:pt x="150709" y="26527"/>
                  <a:pt x="154411" y="27081"/>
                  <a:pt x="155519" y="29996"/>
                </a:cubicBezTo>
                <a:cubicBezTo>
                  <a:pt x="157501" y="35156"/>
                  <a:pt x="158580" y="40782"/>
                  <a:pt x="158580" y="46641"/>
                </a:cubicBezTo>
                <a:cubicBezTo>
                  <a:pt x="158580" y="72410"/>
                  <a:pt x="137708" y="93282"/>
                  <a:pt x="111939" y="93282"/>
                </a:cubicBezTo>
                <a:cubicBezTo>
                  <a:pt x="106837" y="93282"/>
                  <a:pt x="101911" y="92466"/>
                  <a:pt x="97305" y="90950"/>
                </a:cubicBezTo>
                <a:lnTo>
                  <a:pt x="42822" y="145433"/>
                </a:lnTo>
                <a:cubicBezTo>
                  <a:pt x="34631" y="153624"/>
                  <a:pt x="21338" y="153624"/>
                  <a:pt x="13147" y="145433"/>
                </a:cubicBezTo>
                <a:cubicBezTo>
                  <a:pt x="4956" y="137242"/>
                  <a:pt x="4956" y="123949"/>
                  <a:pt x="13147" y="115758"/>
                </a:cubicBezTo>
                <a:lnTo>
                  <a:pt x="67630" y="61275"/>
                </a:lnTo>
                <a:cubicBezTo>
                  <a:pt x="66114" y="56669"/>
                  <a:pt x="65298" y="51772"/>
                  <a:pt x="65298" y="46641"/>
                </a:cubicBezTo>
                <a:cubicBezTo>
                  <a:pt x="65298" y="20872"/>
                  <a:pt x="86170" y="0"/>
                  <a:pt x="111939" y="0"/>
                </a:cubicBezTo>
                <a:cubicBezTo>
                  <a:pt x="117798" y="0"/>
                  <a:pt x="123424" y="1079"/>
                  <a:pt x="128584" y="3061"/>
                </a:cubicBezTo>
                <a:cubicBezTo>
                  <a:pt x="131499" y="4169"/>
                  <a:pt x="132024" y="7871"/>
                  <a:pt x="129837" y="10086"/>
                </a:cubicBezTo>
                <a:lnTo>
                  <a:pt x="103981" y="35943"/>
                </a:lnTo>
                <a:cubicBezTo>
                  <a:pt x="103106" y="36817"/>
                  <a:pt x="102611" y="38013"/>
                  <a:pt x="102611" y="39237"/>
                </a:cubicBezTo>
                <a:lnTo>
                  <a:pt x="102611" y="51305"/>
                </a:lnTo>
                <a:cubicBezTo>
                  <a:pt x="102611" y="53871"/>
                  <a:pt x="104709" y="55969"/>
                  <a:pt x="107275" y="55969"/>
                </a:cubicBezTo>
                <a:lnTo>
                  <a:pt x="119343" y="55969"/>
                </a:lnTo>
                <a:cubicBezTo>
                  <a:pt x="120567" y="55969"/>
                  <a:pt x="121763" y="55474"/>
                  <a:pt x="122637" y="54599"/>
                </a:cubicBezTo>
                <a:lnTo>
                  <a:pt x="148494" y="28743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4" name="Text 52"/>
          <p:cNvSpPr/>
          <p:nvPr/>
        </p:nvSpPr>
        <p:spPr>
          <a:xfrm>
            <a:off x="6598121" y="4318972"/>
            <a:ext cx="5102543" cy="223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Resolution Steps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411557" y="4617475"/>
            <a:ext cx="167908" cy="223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1.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580339" y="4617475"/>
            <a:ext cx="2024226" cy="2332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Enter global config: </a:t>
            </a:r>
            <a:pPr>
              <a:lnSpc>
                <a:spcPct val="130000"/>
              </a:lnSpc>
            </a:pPr>
            <a:r>
              <a:rPr lang="en-US" sz="1175" dirty="0">
                <a:solidFill>
                  <a:srgbClr val="4DB6AC"/>
                </a:solidFill>
                <a:highlight>
                  <a:srgbClr val="263238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conf t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6411557" y="4925307"/>
            <a:ext cx="195893" cy="223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2.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607304" y="4925307"/>
            <a:ext cx="2611905" cy="2332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Set hostname: </a:t>
            </a:r>
            <a:pPr>
              <a:lnSpc>
                <a:spcPct val="130000"/>
              </a:lnSpc>
            </a:pPr>
            <a:r>
              <a:rPr lang="en-US" sz="1175" dirty="0">
                <a:solidFill>
                  <a:srgbClr val="4DB6AC"/>
                </a:solidFill>
                <a:highlight>
                  <a:srgbClr val="263238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hostname Core-SW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6411557" y="5233138"/>
            <a:ext cx="195893" cy="223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3.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6608616" y="5233138"/>
            <a:ext cx="3535400" cy="2332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Set domain: </a:t>
            </a:r>
            <a:pPr>
              <a:lnSpc>
                <a:spcPct val="130000"/>
              </a:lnSpc>
            </a:pPr>
            <a:r>
              <a:rPr lang="en-US" sz="1175" dirty="0">
                <a:solidFill>
                  <a:srgbClr val="4DB6AC"/>
                </a:solidFill>
                <a:highlight>
                  <a:srgbClr val="263238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ip domain-name network.local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6411557" y="5540970"/>
            <a:ext cx="195893" cy="223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4.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6608470" y="5540970"/>
            <a:ext cx="3274210" cy="2332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Generate keys: </a:t>
            </a:r>
            <a:pPr>
              <a:lnSpc>
                <a:spcPct val="130000"/>
              </a:lnSpc>
            </a:pPr>
            <a:r>
              <a:rPr lang="en-US" sz="1175" dirty="0">
                <a:solidFill>
                  <a:srgbClr val="4DB6AC"/>
                </a:solidFill>
                <a:highlight>
                  <a:srgbClr val="263238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crypto key generate rsa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6187679" y="6109992"/>
            <a:ext cx="5624924" cy="746259"/>
          </a:xfrm>
          <a:custGeom>
            <a:avLst/>
            <a:gdLst/>
            <a:ahLst/>
            <a:cxnLst/>
            <a:rect l="l" t="t" r="r" b="b"/>
            <a:pathLst>
              <a:path w="5624924" h="746259">
                <a:moveTo>
                  <a:pt x="74626" y="0"/>
                </a:moveTo>
                <a:lnTo>
                  <a:pt x="5550298" y="0"/>
                </a:lnTo>
                <a:cubicBezTo>
                  <a:pt x="5591513" y="0"/>
                  <a:pt x="5624924" y="33411"/>
                  <a:pt x="5624924" y="74626"/>
                </a:cubicBezTo>
                <a:lnTo>
                  <a:pt x="5624924" y="671633"/>
                </a:lnTo>
                <a:cubicBezTo>
                  <a:pt x="5624924" y="712847"/>
                  <a:pt x="5591513" y="746259"/>
                  <a:pt x="5550298" y="746259"/>
                </a:cubicBezTo>
                <a:lnTo>
                  <a:pt x="74626" y="746259"/>
                </a:lnTo>
                <a:cubicBezTo>
                  <a:pt x="33439" y="746259"/>
                  <a:pt x="0" y="712820"/>
                  <a:pt x="0" y="671633"/>
                </a:cubicBezTo>
                <a:lnTo>
                  <a:pt x="0" y="74626"/>
                </a:lnTo>
                <a:cubicBezTo>
                  <a:pt x="0" y="33411"/>
                  <a:pt x="33411" y="0"/>
                  <a:pt x="74626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64" name="Shape 62"/>
          <p:cNvSpPr/>
          <p:nvPr/>
        </p:nvSpPr>
        <p:spPr>
          <a:xfrm>
            <a:off x="6364915" y="6296557"/>
            <a:ext cx="130595" cy="149252"/>
          </a:xfrm>
          <a:custGeom>
            <a:avLst/>
            <a:gdLst/>
            <a:ahLst/>
            <a:cxnLst/>
            <a:rect l="l" t="t" r="r" b="b"/>
            <a:pathLst>
              <a:path w="130595" h="149252">
                <a:moveTo>
                  <a:pt x="0" y="62966"/>
                </a:moveTo>
                <a:cubicBezTo>
                  <a:pt x="0" y="43639"/>
                  <a:pt x="15654" y="27985"/>
                  <a:pt x="34981" y="27985"/>
                </a:cubicBezTo>
                <a:lnTo>
                  <a:pt x="37313" y="27985"/>
                </a:lnTo>
                <a:cubicBezTo>
                  <a:pt x="42473" y="27985"/>
                  <a:pt x="46641" y="32153"/>
                  <a:pt x="46641" y="37313"/>
                </a:cubicBezTo>
                <a:cubicBezTo>
                  <a:pt x="46641" y="42473"/>
                  <a:pt x="42473" y="46641"/>
                  <a:pt x="37313" y="46641"/>
                </a:cubicBezTo>
                <a:lnTo>
                  <a:pt x="34981" y="46641"/>
                </a:lnTo>
                <a:cubicBezTo>
                  <a:pt x="25973" y="46641"/>
                  <a:pt x="18656" y="53958"/>
                  <a:pt x="18656" y="62966"/>
                </a:cubicBezTo>
                <a:lnTo>
                  <a:pt x="18656" y="65298"/>
                </a:lnTo>
                <a:lnTo>
                  <a:pt x="37313" y="65298"/>
                </a:lnTo>
                <a:cubicBezTo>
                  <a:pt x="47603" y="65298"/>
                  <a:pt x="55969" y="73664"/>
                  <a:pt x="55969" y="83954"/>
                </a:cubicBezTo>
                <a:lnTo>
                  <a:pt x="55969" y="102611"/>
                </a:lnTo>
                <a:cubicBezTo>
                  <a:pt x="55969" y="112901"/>
                  <a:pt x="47603" y="121267"/>
                  <a:pt x="37313" y="121267"/>
                </a:cubicBezTo>
                <a:lnTo>
                  <a:pt x="18656" y="121267"/>
                </a:lnTo>
                <a:cubicBezTo>
                  <a:pt x="8366" y="121267"/>
                  <a:pt x="0" y="112901"/>
                  <a:pt x="0" y="102611"/>
                </a:cubicBezTo>
                <a:lnTo>
                  <a:pt x="0" y="62966"/>
                </a:lnTo>
                <a:close/>
                <a:moveTo>
                  <a:pt x="74626" y="62966"/>
                </a:moveTo>
                <a:cubicBezTo>
                  <a:pt x="74626" y="43639"/>
                  <a:pt x="90280" y="27985"/>
                  <a:pt x="109607" y="27985"/>
                </a:cubicBezTo>
                <a:lnTo>
                  <a:pt x="111939" y="27985"/>
                </a:lnTo>
                <a:cubicBezTo>
                  <a:pt x="117098" y="27985"/>
                  <a:pt x="121267" y="32153"/>
                  <a:pt x="121267" y="37313"/>
                </a:cubicBezTo>
                <a:cubicBezTo>
                  <a:pt x="121267" y="42473"/>
                  <a:pt x="117098" y="46641"/>
                  <a:pt x="111939" y="46641"/>
                </a:cubicBezTo>
                <a:lnTo>
                  <a:pt x="109607" y="46641"/>
                </a:lnTo>
                <a:cubicBezTo>
                  <a:pt x="100599" y="46641"/>
                  <a:pt x="93282" y="53958"/>
                  <a:pt x="93282" y="62966"/>
                </a:cubicBezTo>
                <a:lnTo>
                  <a:pt x="93282" y="65298"/>
                </a:lnTo>
                <a:lnTo>
                  <a:pt x="111939" y="65298"/>
                </a:lnTo>
                <a:cubicBezTo>
                  <a:pt x="122229" y="65298"/>
                  <a:pt x="130595" y="73664"/>
                  <a:pt x="130595" y="83954"/>
                </a:cubicBezTo>
                <a:lnTo>
                  <a:pt x="130595" y="102611"/>
                </a:lnTo>
                <a:cubicBezTo>
                  <a:pt x="130595" y="112901"/>
                  <a:pt x="122229" y="121267"/>
                  <a:pt x="111939" y="121267"/>
                </a:cubicBezTo>
                <a:lnTo>
                  <a:pt x="93282" y="121267"/>
                </a:lnTo>
                <a:cubicBezTo>
                  <a:pt x="82992" y="121267"/>
                  <a:pt x="74626" y="112901"/>
                  <a:pt x="74626" y="102611"/>
                </a:cubicBezTo>
                <a:lnTo>
                  <a:pt x="74626" y="62966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65" name="Text 63"/>
          <p:cNvSpPr/>
          <p:nvPr/>
        </p:nvSpPr>
        <p:spPr>
          <a:xfrm>
            <a:off x="6578309" y="6259244"/>
            <a:ext cx="5159669" cy="447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5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Lesson learned: Always verify configuration mode before executing global commands. The CLI context determines available command sets.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0703" y="370703"/>
            <a:ext cx="1153297" cy="302054"/>
          </a:xfrm>
          <a:custGeom>
            <a:avLst/>
            <a:gdLst/>
            <a:ahLst/>
            <a:cxnLst/>
            <a:rect l="l" t="t" r="r" b="b"/>
            <a:pathLst>
              <a:path w="1153297" h="302054">
                <a:moveTo>
                  <a:pt x="36612" y="0"/>
                </a:moveTo>
                <a:lnTo>
                  <a:pt x="1116685" y="0"/>
                </a:lnTo>
                <a:cubicBezTo>
                  <a:pt x="1136906" y="0"/>
                  <a:pt x="1153297" y="16392"/>
                  <a:pt x="1153297" y="36612"/>
                </a:cubicBezTo>
                <a:lnTo>
                  <a:pt x="1153297" y="265442"/>
                </a:lnTo>
                <a:cubicBezTo>
                  <a:pt x="1153297" y="285662"/>
                  <a:pt x="1136906" y="302054"/>
                  <a:pt x="1116685" y="302054"/>
                </a:cubicBezTo>
                <a:lnTo>
                  <a:pt x="36612" y="302054"/>
                </a:lnTo>
                <a:cubicBezTo>
                  <a:pt x="16392" y="302054"/>
                  <a:pt x="0" y="285662"/>
                  <a:pt x="0" y="265442"/>
                </a:cubicBezTo>
                <a:lnTo>
                  <a:pt x="0" y="36612"/>
                </a:lnTo>
                <a:cubicBezTo>
                  <a:pt x="0" y="16405"/>
                  <a:pt x="16405" y="0"/>
                  <a:pt x="36612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 w="12700">
            <a:solidFill>
              <a:srgbClr val="4DB6AC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485117" y="439351"/>
            <a:ext cx="988827" cy="1830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9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MODULE 02-03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66126" y="750559"/>
            <a:ext cx="11624505" cy="3661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95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VLAN Segmentation &amp; Trunking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66126" y="1226523"/>
            <a:ext cx="878703" cy="36613"/>
          </a:xfrm>
          <a:custGeom>
            <a:avLst/>
            <a:gdLst/>
            <a:ahLst/>
            <a:cxnLst/>
            <a:rect l="l" t="t" r="r" b="b"/>
            <a:pathLst>
              <a:path w="878703" h="36613">
                <a:moveTo>
                  <a:pt x="0" y="0"/>
                </a:moveTo>
                <a:lnTo>
                  <a:pt x="878703" y="0"/>
                </a:lnTo>
                <a:lnTo>
                  <a:pt x="878703" y="36613"/>
                </a:lnTo>
                <a:lnTo>
                  <a:pt x="0" y="36613"/>
                </a:lnTo>
                <a:lnTo>
                  <a:pt x="0" y="0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6" name="Shape 4"/>
          <p:cNvSpPr/>
          <p:nvPr/>
        </p:nvSpPr>
        <p:spPr>
          <a:xfrm>
            <a:off x="384432" y="1409586"/>
            <a:ext cx="6800793" cy="3221910"/>
          </a:xfrm>
          <a:custGeom>
            <a:avLst/>
            <a:gdLst/>
            <a:ahLst/>
            <a:cxnLst/>
            <a:rect l="l" t="t" r="r" b="b"/>
            <a:pathLst>
              <a:path w="6800793" h="3221910">
                <a:moveTo>
                  <a:pt x="36613" y="0"/>
                </a:moveTo>
                <a:lnTo>
                  <a:pt x="6727559" y="0"/>
                </a:lnTo>
                <a:cubicBezTo>
                  <a:pt x="6768005" y="0"/>
                  <a:pt x="6800793" y="32788"/>
                  <a:pt x="6800793" y="73234"/>
                </a:cubicBezTo>
                <a:lnTo>
                  <a:pt x="6800793" y="3148676"/>
                </a:lnTo>
                <a:cubicBezTo>
                  <a:pt x="6800793" y="3189122"/>
                  <a:pt x="6768005" y="3221910"/>
                  <a:pt x="6727559" y="3221910"/>
                </a:cubicBezTo>
                <a:lnTo>
                  <a:pt x="36613" y="3221910"/>
                </a:lnTo>
                <a:cubicBezTo>
                  <a:pt x="16392" y="3221910"/>
                  <a:pt x="0" y="3205518"/>
                  <a:pt x="0" y="3185297"/>
                </a:cubicBezTo>
                <a:lnTo>
                  <a:pt x="0" y="36613"/>
                </a:lnTo>
                <a:cubicBezTo>
                  <a:pt x="0" y="16406"/>
                  <a:pt x="16406" y="0"/>
                  <a:pt x="36613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384432" y="1409586"/>
            <a:ext cx="36613" cy="3221910"/>
          </a:xfrm>
          <a:custGeom>
            <a:avLst/>
            <a:gdLst/>
            <a:ahLst/>
            <a:cxnLst/>
            <a:rect l="l" t="t" r="r" b="b"/>
            <a:pathLst>
              <a:path w="36613" h="3221910">
                <a:moveTo>
                  <a:pt x="36613" y="0"/>
                </a:moveTo>
                <a:lnTo>
                  <a:pt x="36613" y="0"/>
                </a:lnTo>
                <a:lnTo>
                  <a:pt x="36613" y="3221910"/>
                </a:lnTo>
                <a:lnTo>
                  <a:pt x="36613" y="3221910"/>
                </a:lnTo>
                <a:cubicBezTo>
                  <a:pt x="16392" y="3221910"/>
                  <a:pt x="0" y="3205518"/>
                  <a:pt x="0" y="3185297"/>
                </a:cubicBezTo>
                <a:lnTo>
                  <a:pt x="0" y="36613"/>
                </a:lnTo>
                <a:cubicBezTo>
                  <a:pt x="0" y="16406"/>
                  <a:pt x="16406" y="0"/>
                  <a:pt x="36613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8" name="Shape 6"/>
          <p:cNvSpPr/>
          <p:nvPr/>
        </p:nvSpPr>
        <p:spPr>
          <a:xfrm>
            <a:off x="572072" y="1601802"/>
            <a:ext cx="164757" cy="164757"/>
          </a:xfrm>
          <a:custGeom>
            <a:avLst/>
            <a:gdLst/>
            <a:ahLst/>
            <a:cxnLst/>
            <a:rect l="l" t="t" r="r" b="b"/>
            <a:pathLst>
              <a:path w="164757" h="164757">
                <a:moveTo>
                  <a:pt x="74816" y="1673"/>
                </a:moveTo>
                <a:cubicBezTo>
                  <a:pt x="79611" y="-547"/>
                  <a:pt x="85146" y="-547"/>
                  <a:pt x="89940" y="1673"/>
                </a:cubicBezTo>
                <a:lnTo>
                  <a:pt x="160284" y="34174"/>
                </a:lnTo>
                <a:cubicBezTo>
                  <a:pt x="163019" y="35429"/>
                  <a:pt x="164757" y="38164"/>
                  <a:pt x="164757" y="41189"/>
                </a:cubicBezTo>
                <a:cubicBezTo>
                  <a:pt x="164757" y="44214"/>
                  <a:pt x="163019" y="46949"/>
                  <a:pt x="160284" y="48204"/>
                </a:cubicBezTo>
                <a:lnTo>
                  <a:pt x="89940" y="80705"/>
                </a:lnTo>
                <a:cubicBezTo>
                  <a:pt x="85146" y="82925"/>
                  <a:pt x="79611" y="82925"/>
                  <a:pt x="74816" y="80705"/>
                </a:cubicBezTo>
                <a:lnTo>
                  <a:pt x="4473" y="48204"/>
                </a:lnTo>
                <a:cubicBezTo>
                  <a:pt x="1738" y="46917"/>
                  <a:pt x="0" y="44182"/>
                  <a:pt x="0" y="41189"/>
                </a:cubicBezTo>
                <a:cubicBezTo>
                  <a:pt x="0" y="38197"/>
                  <a:pt x="1738" y="35429"/>
                  <a:pt x="4473" y="34174"/>
                </a:cubicBezTo>
                <a:lnTo>
                  <a:pt x="74816" y="1673"/>
                </a:lnTo>
                <a:close/>
                <a:moveTo>
                  <a:pt x="15478" y="70279"/>
                </a:moveTo>
                <a:lnTo>
                  <a:pt x="68348" y="94703"/>
                </a:lnTo>
                <a:cubicBezTo>
                  <a:pt x="77262" y="98822"/>
                  <a:pt x="87527" y="98822"/>
                  <a:pt x="96441" y="94703"/>
                </a:cubicBezTo>
                <a:lnTo>
                  <a:pt x="149311" y="70279"/>
                </a:lnTo>
                <a:lnTo>
                  <a:pt x="160284" y="75363"/>
                </a:lnTo>
                <a:cubicBezTo>
                  <a:pt x="163019" y="76618"/>
                  <a:pt x="164757" y="79354"/>
                  <a:pt x="164757" y="82378"/>
                </a:cubicBezTo>
                <a:cubicBezTo>
                  <a:pt x="164757" y="85403"/>
                  <a:pt x="163019" y="88138"/>
                  <a:pt x="160284" y="89393"/>
                </a:cubicBezTo>
                <a:lnTo>
                  <a:pt x="89940" y="121894"/>
                </a:lnTo>
                <a:cubicBezTo>
                  <a:pt x="85146" y="124115"/>
                  <a:pt x="79611" y="124115"/>
                  <a:pt x="74816" y="121894"/>
                </a:cubicBezTo>
                <a:lnTo>
                  <a:pt x="4473" y="89393"/>
                </a:lnTo>
                <a:cubicBezTo>
                  <a:pt x="1738" y="88106"/>
                  <a:pt x="0" y="85371"/>
                  <a:pt x="0" y="82378"/>
                </a:cubicBezTo>
                <a:cubicBezTo>
                  <a:pt x="0" y="79386"/>
                  <a:pt x="1738" y="76618"/>
                  <a:pt x="4473" y="75363"/>
                </a:cubicBezTo>
                <a:lnTo>
                  <a:pt x="15446" y="70279"/>
                </a:lnTo>
                <a:close/>
                <a:moveTo>
                  <a:pt x="4473" y="116553"/>
                </a:moveTo>
                <a:lnTo>
                  <a:pt x="15446" y="111468"/>
                </a:lnTo>
                <a:lnTo>
                  <a:pt x="68316" y="135892"/>
                </a:lnTo>
                <a:cubicBezTo>
                  <a:pt x="77230" y="140011"/>
                  <a:pt x="87495" y="140011"/>
                  <a:pt x="96408" y="135892"/>
                </a:cubicBezTo>
                <a:lnTo>
                  <a:pt x="149279" y="111468"/>
                </a:lnTo>
                <a:lnTo>
                  <a:pt x="160252" y="116553"/>
                </a:lnTo>
                <a:cubicBezTo>
                  <a:pt x="162987" y="117808"/>
                  <a:pt x="164725" y="120543"/>
                  <a:pt x="164725" y="123568"/>
                </a:cubicBezTo>
                <a:cubicBezTo>
                  <a:pt x="164725" y="126592"/>
                  <a:pt x="162987" y="129328"/>
                  <a:pt x="160252" y="130583"/>
                </a:cubicBezTo>
                <a:lnTo>
                  <a:pt x="89908" y="163083"/>
                </a:lnTo>
                <a:cubicBezTo>
                  <a:pt x="85114" y="165304"/>
                  <a:pt x="79579" y="165304"/>
                  <a:pt x="74784" y="163083"/>
                </a:cubicBezTo>
                <a:lnTo>
                  <a:pt x="4473" y="130583"/>
                </a:lnTo>
                <a:cubicBezTo>
                  <a:pt x="1738" y="129295"/>
                  <a:pt x="0" y="126560"/>
                  <a:pt x="0" y="123568"/>
                </a:cubicBezTo>
                <a:cubicBezTo>
                  <a:pt x="0" y="120575"/>
                  <a:pt x="1738" y="117808"/>
                  <a:pt x="4473" y="116553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9" name="Text 7"/>
          <p:cNvSpPr/>
          <p:nvPr/>
        </p:nvSpPr>
        <p:spPr>
          <a:xfrm>
            <a:off x="759712" y="1556036"/>
            <a:ext cx="6361441" cy="2562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7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VLAN Design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49189" y="1922162"/>
            <a:ext cx="6562811" cy="4759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53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Divided the network into </a:t>
            </a:r>
            <a:pPr>
              <a:lnSpc>
                <a:spcPct val="140000"/>
              </a:lnSpc>
            </a:pPr>
            <a:r>
              <a:rPr lang="en-US" sz="1153" b="1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four functional VLANs</a:t>
            </a:r>
            <a:pPr>
              <a:lnSpc>
                <a:spcPct val="140000"/>
              </a:lnSpc>
            </a:pPr>
            <a:r>
              <a:rPr lang="en-US" sz="1153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segment traffic and improve security and performance.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67495" y="2507964"/>
            <a:ext cx="3185297" cy="951928"/>
          </a:xfrm>
          <a:custGeom>
            <a:avLst/>
            <a:gdLst/>
            <a:ahLst/>
            <a:cxnLst/>
            <a:rect l="l" t="t" r="r" b="b"/>
            <a:pathLst>
              <a:path w="3185297" h="951928">
                <a:moveTo>
                  <a:pt x="36613" y="0"/>
                </a:moveTo>
                <a:lnTo>
                  <a:pt x="3112075" y="0"/>
                </a:lnTo>
                <a:cubicBezTo>
                  <a:pt x="3152515" y="0"/>
                  <a:pt x="3185297" y="32783"/>
                  <a:pt x="3185297" y="73222"/>
                </a:cubicBezTo>
                <a:lnTo>
                  <a:pt x="3185297" y="878706"/>
                </a:lnTo>
                <a:cubicBezTo>
                  <a:pt x="3185297" y="919145"/>
                  <a:pt x="3152515" y="951928"/>
                  <a:pt x="3112075" y="951928"/>
                </a:cubicBezTo>
                <a:lnTo>
                  <a:pt x="36613" y="951928"/>
                </a:lnTo>
                <a:cubicBezTo>
                  <a:pt x="16392" y="951928"/>
                  <a:pt x="0" y="935536"/>
                  <a:pt x="0" y="915315"/>
                </a:cubicBezTo>
                <a:lnTo>
                  <a:pt x="0" y="36613"/>
                </a:lnTo>
                <a:cubicBezTo>
                  <a:pt x="0" y="16406"/>
                  <a:pt x="16406" y="0"/>
                  <a:pt x="36613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2" name="Shape 10"/>
          <p:cNvSpPr/>
          <p:nvPr/>
        </p:nvSpPr>
        <p:spPr>
          <a:xfrm>
            <a:off x="567495" y="2507964"/>
            <a:ext cx="36613" cy="951928"/>
          </a:xfrm>
          <a:custGeom>
            <a:avLst/>
            <a:gdLst/>
            <a:ahLst/>
            <a:cxnLst/>
            <a:rect l="l" t="t" r="r" b="b"/>
            <a:pathLst>
              <a:path w="36613" h="951928">
                <a:moveTo>
                  <a:pt x="36613" y="0"/>
                </a:moveTo>
                <a:lnTo>
                  <a:pt x="36613" y="0"/>
                </a:lnTo>
                <a:lnTo>
                  <a:pt x="36613" y="951928"/>
                </a:lnTo>
                <a:lnTo>
                  <a:pt x="36613" y="951928"/>
                </a:lnTo>
                <a:cubicBezTo>
                  <a:pt x="16392" y="951928"/>
                  <a:pt x="0" y="935536"/>
                  <a:pt x="0" y="915315"/>
                </a:cubicBezTo>
                <a:lnTo>
                  <a:pt x="0" y="36613"/>
                </a:lnTo>
                <a:cubicBezTo>
                  <a:pt x="0" y="16406"/>
                  <a:pt x="16406" y="0"/>
                  <a:pt x="36613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3" name="Text 11"/>
          <p:cNvSpPr/>
          <p:nvPr/>
        </p:nvSpPr>
        <p:spPr>
          <a:xfrm>
            <a:off x="695640" y="2617802"/>
            <a:ext cx="338667" cy="2929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3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10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480486" y="2691027"/>
            <a:ext cx="146450" cy="146450"/>
          </a:xfrm>
          <a:custGeom>
            <a:avLst/>
            <a:gdLst/>
            <a:ahLst/>
            <a:cxnLst/>
            <a:rect l="l" t="t" r="r" b="b"/>
            <a:pathLst>
              <a:path w="146450" h="146450">
                <a:moveTo>
                  <a:pt x="55806" y="2717"/>
                </a:moveTo>
                <a:cubicBezTo>
                  <a:pt x="56664" y="-1516"/>
                  <a:pt x="60411" y="-4577"/>
                  <a:pt x="64759" y="-4577"/>
                </a:cubicBezTo>
                <a:lnTo>
                  <a:pt x="81864" y="-4577"/>
                </a:lnTo>
                <a:cubicBezTo>
                  <a:pt x="86211" y="-4577"/>
                  <a:pt x="89958" y="-1516"/>
                  <a:pt x="90816" y="2717"/>
                </a:cubicBezTo>
                <a:lnTo>
                  <a:pt x="94964" y="22740"/>
                </a:lnTo>
                <a:cubicBezTo>
                  <a:pt x="98997" y="24456"/>
                  <a:pt x="102773" y="26659"/>
                  <a:pt x="106205" y="29261"/>
                </a:cubicBezTo>
                <a:lnTo>
                  <a:pt x="125598" y="22826"/>
                </a:lnTo>
                <a:cubicBezTo>
                  <a:pt x="129717" y="21453"/>
                  <a:pt x="134237" y="23169"/>
                  <a:pt x="136411" y="26945"/>
                </a:cubicBezTo>
                <a:lnTo>
                  <a:pt x="144963" y="41761"/>
                </a:lnTo>
                <a:cubicBezTo>
                  <a:pt x="147137" y="45537"/>
                  <a:pt x="146365" y="50285"/>
                  <a:pt x="143104" y="53174"/>
                </a:cubicBezTo>
                <a:lnTo>
                  <a:pt x="127858" y="66732"/>
                </a:lnTo>
                <a:cubicBezTo>
                  <a:pt x="128116" y="68849"/>
                  <a:pt x="128230" y="71023"/>
                  <a:pt x="128230" y="73225"/>
                </a:cubicBezTo>
                <a:cubicBezTo>
                  <a:pt x="128230" y="75428"/>
                  <a:pt x="128087" y="77602"/>
                  <a:pt x="127858" y="79718"/>
                </a:cubicBezTo>
                <a:lnTo>
                  <a:pt x="143132" y="93305"/>
                </a:lnTo>
                <a:cubicBezTo>
                  <a:pt x="146393" y="96194"/>
                  <a:pt x="147137" y="100971"/>
                  <a:pt x="144992" y="104718"/>
                </a:cubicBezTo>
                <a:lnTo>
                  <a:pt x="136439" y="119534"/>
                </a:lnTo>
                <a:cubicBezTo>
                  <a:pt x="134265" y="123282"/>
                  <a:pt x="129746" y="125026"/>
                  <a:pt x="125627" y="123653"/>
                </a:cubicBezTo>
                <a:lnTo>
                  <a:pt x="106234" y="117218"/>
                </a:lnTo>
                <a:cubicBezTo>
                  <a:pt x="102773" y="119820"/>
                  <a:pt x="98997" y="121994"/>
                  <a:pt x="94993" y="123739"/>
                </a:cubicBezTo>
                <a:lnTo>
                  <a:pt x="90874" y="143733"/>
                </a:lnTo>
                <a:cubicBezTo>
                  <a:pt x="89987" y="147995"/>
                  <a:pt x="86240" y="151027"/>
                  <a:pt x="81921" y="151027"/>
                </a:cubicBezTo>
                <a:lnTo>
                  <a:pt x="64816" y="151027"/>
                </a:lnTo>
                <a:cubicBezTo>
                  <a:pt x="60468" y="151027"/>
                  <a:pt x="56721" y="147966"/>
                  <a:pt x="55863" y="143733"/>
                </a:cubicBezTo>
                <a:lnTo>
                  <a:pt x="51744" y="123739"/>
                </a:lnTo>
                <a:cubicBezTo>
                  <a:pt x="47711" y="122023"/>
                  <a:pt x="43964" y="119820"/>
                  <a:pt x="40503" y="117218"/>
                </a:cubicBezTo>
                <a:lnTo>
                  <a:pt x="21024" y="123653"/>
                </a:lnTo>
                <a:cubicBezTo>
                  <a:pt x="16905" y="125026"/>
                  <a:pt x="12385" y="123310"/>
                  <a:pt x="10211" y="119534"/>
                </a:cubicBezTo>
                <a:lnTo>
                  <a:pt x="1659" y="104718"/>
                </a:lnTo>
                <a:cubicBezTo>
                  <a:pt x="-515" y="100942"/>
                  <a:pt x="257" y="96194"/>
                  <a:pt x="3518" y="93305"/>
                </a:cubicBezTo>
                <a:lnTo>
                  <a:pt x="18793" y="79718"/>
                </a:lnTo>
                <a:cubicBezTo>
                  <a:pt x="18535" y="77602"/>
                  <a:pt x="18421" y="75428"/>
                  <a:pt x="18421" y="73225"/>
                </a:cubicBezTo>
                <a:cubicBezTo>
                  <a:pt x="18421" y="71023"/>
                  <a:pt x="18564" y="68849"/>
                  <a:pt x="18793" y="66732"/>
                </a:cubicBezTo>
                <a:lnTo>
                  <a:pt x="3518" y="53145"/>
                </a:lnTo>
                <a:cubicBezTo>
                  <a:pt x="257" y="50257"/>
                  <a:pt x="-486" y="45480"/>
                  <a:pt x="1659" y="41733"/>
                </a:cubicBezTo>
                <a:lnTo>
                  <a:pt x="10211" y="26916"/>
                </a:lnTo>
                <a:cubicBezTo>
                  <a:pt x="12385" y="23140"/>
                  <a:pt x="16905" y="21424"/>
                  <a:pt x="21024" y="22797"/>
                </a:cubicBezTo>
                <a:lnTo>
                  <a:pt x="40417" y="29233"/>
                </a:lnTo>
                <a:cubicBezTo>
                  <a:pt x="43878" y="26630"/>
                  <a:pt x="47654" y="24456"/>
                  <a:pt x="51658" y="22711"/>
                </a:cubicBezTo>
                <a:lnTo>
                  <a:pt x="55806" y="2717"/>
                </a:lnTo>
                <a:close/>
                <a:moveTo>
                  <a:pt x="73311" y="96108"/>
                </a:moveTo>
                <a:cubicBezTo>
                  <a:pt x="81486" y="96077"/>
                  <a:pt x="89024" y="91688"/>
                  <a:pt x="93085" y="84592"/>
                </a:cubicBezTo>
                <a:cubicBezTo>
                  <a:pt x="97146" y="77497"/>
                  <a:pt x="97114" y="68774"/>
                  <a:pt x="92999" y="61709"/>
                </a:cubicBezTo>
                <a:cubicBezTo>
                  <a:pt x="88885" y="54645"/>
                  <a:pt x="81315" y="50312"/>
                  <a:pt x="73139" y="50342"/>
                </a:cubicBezTo>
                <a:cubicBezTo>
                  <a:pt x="64964" y="50373"/>
                  <a:pt x="57426" y="54763"/>
                  <a:pt x="53365" y="61858"/>
                </a:cubicBezTo>
                <a:cubicBezTo>
                  <a:pt x="49304" y="68953"/>
                  <a:pt x="49337" y="77676"/>
                  <a:pt x="53451" y="84741"/>
                </a:cubicBezTo>
                <a:cubicBezTo>
                  <a:pt x="57565" y="91806"/>
                  <a:pt x="65136" y="96139"/>
                  <a:pt x="73311" y="96108"/>
                </a:cubicBezTo>
                <a:close/>
              </a:path>
            </a:pathLst>
          </a:custGeom>
          <a:solidFill>
            <a:srgbClr val="4DB6AC">
              <a:alpha val="5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695640" y="2947315"/>
            <a:ext cx="3020541" cy="2196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3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Management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95640" y="3166991"/>
            <a:ext cx="3011387" cy="1830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9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Network devices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846613" y="2507964"/>
            <a:ext cx="3185297" cy="951928"/>
          </a:xfrm>
          <a:custGeom>
            <a:avLst/>
            <a:gdLst/>
            <a:ahLst/>
            <a:cxnLst/>
            <a:rect l="l" t="t" r="r" b="b"/>
            <a:pathLst>
              <a:path w="3185297" h="951928">
                <a:moveTo>
                  <a:pt x="36613" y="0"/>
                </a:moveTo>
                <a:lnTo>
                  <a:pt x="3112075" y="0"/>
                </a:lnTo>
                <a:cubicBezTo>
                  <a:pt x="3152515" y="0"/>
                  <a:pt x="3185297" y="32783"/>
                  <a:pt x="3185297" y="73222"/>
                </a:cubicBezTo>
                <a:lnTo>
                  <a:pt x="3185297" y="878706"/>
                </a:lnTo>
                <a:cubicBezTo>
                  <a:pt x="3185297" y="919145"/>
                  <a:pt x="3152515" y="951928"/>
                  <a:pt x="3112075" y="951928"/>
                </a:cubicBezTo>
                <a:lnTo>
                  <a:pt x="36613" y="951928"/>
                </a:lnTo>
                <a:cubicBezTo>
                  <a:pt x="16392" y="951928"/>
                  <a:pt x="0" y="935536"/>
                  <a:pt x="0" y="915315"/>
                </a:cubicBezTo>
                <a:lnTo>
                  <a:pt x="0" y="36613"/>
                </a:lnTo>
                <a:cubicBezTo>
                  <a:pt x="0" y="16406"/>
                  <a:pt x="16406" y="0"/>
                  <a:pt x="36613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8" name="Shape 16"/>
          <p:cNvSpPr/>
          <p:nvPr/>
        </p:nvSpPr>
        <p:spPr>
          <a:xfrm>
            <a:off x="3846613" y="2507964"/>
            <a:ext cx="36613" cy="951928"/>
          </a:xfrm>
          <a:custGeom>
            <a:avLst/>
            <a:gdLst/>
            <a:ahLst/>
            <a:cxnLst/>
            <a:rect l="l" t="t" r="r" b="b"/>
            <a:pathLst>
              <a:path w="36613" h="951928">
                <a:moveTo>
                  <a:pt x="36613" y="0"/>
                </a:moveTo>
                <a:lnTo>
                  <a:pt x="36613" y="0"/>
                </a:lnTo>
                <a:lnTo>
                  <a:pt x="36613" y="951928"/>
                </a:lnTo>
                <a:lnTo>
                  <a:pt x="36613" y="951928"/>
                </a:lnTo>
                <a:cubicBezTo>
                  <a:pt x="16392" y="951928"/>
                  <a:pt x="0" y="935536"/>
                  <a:pt x="0" y="915315"/>
                </a:cubicBezTo>
                <a:lnTo>
                  <a:pt x="0" y="36613"/>
                </a:lnTo>
                <a:cubicBezTo>
                  <a:pt x="0" y="16406"/>
                  <a:pt x="16406" y="0"/>
                  <a:pt x="36613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9" name="Text 17"/>
          <p:cNvSpPr/>
          <p:nvPr/>
        </p:nvSpPr>
        <p:spPr>
          <a:xfrm>
            <a:off x="3974757" y="2617802"/>
            <a:ext cx="375279" cy="2929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3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20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787206" y="2691027"/>
            <a:ext cx="91532" cy="146450"/>
          </a:xfrm>
          <a:custGeom>
            <a:avLst/>
            <a:gdLst/>
            <a:ahLst/>
            <a:cxnLst/>
            <a:rect l="l" t="t" r="r" b="b"/>
            <a:pathLst>
              <a:path w="91532" h="146450">
                <a:moveTo>
                  <a:pt x="38901" y="6865"/>
                </a:moveTo>
                <a:cubicBezTo>
                  <a:pt x="38901" y="3061"/>
                  <a:pt x="41961" y="0"/>
                  <a:pt x="45766" y="0"/>
                </a:cubicBezTo>
                <a:cubicBezTo>
                  <a:pt x="49570" y="0"/>
                  <a:pt x="52631" y="3061"/>
                  <a:pt x="52631" y="6865"/>
                </a:cubicBezTo>
                <a:lnTo>
                  <a:pt x="52631" y="18306"/>
                </a:lnTo>
                <a:lnTo>
                  <a:pt x="68649" y="18306"/>
                </a:lnTo>
                <a:cubicBezTo>
                  <a:pt x="73711" y="18306"/>
                  <a:pt x="77802" y="22397"/>
                  <a:pt x="77802" y="27459"/>
                </a:cubicBezTo>
                <a:cubicBezTo>
                  <a:pt x="77802" y="32522"/>
                  <a:pt x="73711" y="36613"/>
                  <a:pt x="68649" y="36613"/>
                </a:cubicBezTo>
                <a:lnTo>
                  <a:pt x="35783" y="36613"/>
                </a:lnTo>
                <a:cubicBezTo>
                  <a:pt x="28661" y="36613"/>
                  <a:pt x="22883" y="42391"/>
                  <a:pt x="22883" y="49513"/>
                </a:cubicBezTo>
                <a:cubicBezTo>
                  <a:pt x="22883" y="55949"/>
                  <a:pt x="27602" y="61383"/>
                  <a:pt x="33952" y="62299"/>
                </a:cubicBezTo>
                <a:lnTo>
                  <a:pt x="60153" y="66046"/>
                </a:lnTo>
                <a:cubicBezTo>
                  <a:pt x="75542" y="68248"/>
                  <a:pt x="86955" y="81406"/>
                  <a:pt x="86955" y="96938"/>
                </a:cubicBezTo>
                <a:cubicBezTo>
                  <a:pt x="86955" y="114186"/>
                  <a:pt x="72968" y="128144"/>
                  <a:pt x="55748" y="128144"/>
                </a:cubicBezTo>
                <a:lnTo>
                  <a:pt x="52631" y="128144"/>
                </a:lnTo>
                <a:lnTo>
                  <a:pt x="52631" y="139586"/>
                </a:lnTo>
                <a:cubicBezTo>
                  <a:pt x="52631" y="143390"/>
                  <a:pt x="49570" y="146450"/>
                  <a:pt x="45766" y="146450"/>
                </a:cubicBezTo>
                <a:cubicBezTo>
                  <a:pt x="41961" y="146450"/>
                  <a:pt x="38901" y="143390"/>
                  <a:pt x="38901" y="139586"/>
                </a:cubicBezTo>
                <a:lnTo>
                  <a:pt x="38901" y="128144"/>
                </a:lnTo>
                <a:lnTo>
                  <a:pt x="18306" y="128144"/>
                </a:lnTo>
                <a:cubicBezTo>
                  <a:pt x="13243" y="128144"/>
                  <a:pt x="9153" y="124054"/>
                  <a:pt x="9153" y="118991"/>
                </a:cubicBezTo>
                <a:cubicBezTo>
                  <a:pt x="9153" y="113928"/>
                  <a:pt x="13243" y="109838"/>
                  <a:pt x="18306" y="109838"/>
                </a:cubicBezTo>
                <a:lnTo>
                  <a:pt x="55748" y="109838"/>
                </a:lnTo>
                <a:cubicBezTo>
                  <a:pt x="62871" y="109838"/>
                  <a:pt x="68649" y="104060"/>
                  <a:pt x="68649" y="96938"/>
                </a:cubicBezTo>
                <a:cubicBezTo>
                  <a:pt x="68649" y="90502"/>
                  <a:pt x="63929" y="85067"/>
                  <a:pt x="57579" y="84152"/>
                </a:cubicBezTo>
                <a:lnTo>
                  <a:pt x="31378" y="80405"/>
                </a:lnTo>
                <a:cubicBezTo>
                  <a:pt x="15989" y="78231"/>
                  <a:pt x="4577" y="65045"/>
                  <a:pt x="4577" y="49513"/>
                </a:cubicBezTo>
                <a:cubicBezTo>
                  <a:pt x="4577" y="32293"/>
                  <a:pt x="18564" y="18306"/>
                  <a:pt x="35783" y="18306"/>
                </a:cubicBezTo>
                <a:lnTo>
                  <a:pt x="38901" y="18306"/>
                </a:lnTo>
                <a:lnTo>
                  <a:pt x="38901" y="6865"/>
                </a:lnTo>
                <a:close/>
              </a:path>
            </a:pathLst>
          </a:custGeom>
          <a:solidFill>
            <a:srgbClr val="4DB6AC">
              <a:alpha val="50196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3974757" y="2947315"/>
            <a:ext cx="3020541" cy="2196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3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Finance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3974757" y="3166991"/>
            <a:ext cx="3011387" cy="1830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9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Financial systems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67495" y="3533117"/>
            <a:ext cx="3185297" cy="951928"/>
          </a:xfrm>
          <a:custGeom>
            <a:avLst/>
            <a:gdLst/>
            <a:ahLst/>
            <a:cxnLst/>
            <a:rect l="l" t="t" r="r" b="b"/>
            <a:pathLst>
              <a:path w="3185297" h="951928">
                <a:moveTo>
                  <a:pt x="36613" y="0"/>
                </a:moveTo>
                <a:lnTo>
                  <a:pt x="3112075" y="0"/>
                </a:lnTo>
                <a:cubicBezTo>
                  <a:pt x="3152515" y="0"/>
                  <a:pt x="3185297" y="32783"/>
                  <a:pt x="3185297" y="73222"/>
                </a:cubicBezTo>
                <a:lnTo>
                  <a:pt x="3185297" y="878706"/>
                </a:lnTo>
                <a:cubicBezTo>
                  <a:pt x="3185297" y="919145"/>
                  <a:pt x="3152515" y="951928"/>
                  <a:pt x="3112075" y="951928"/>
                </a:cubicBezTo>
                <a:lnTo>
                  <a:pt x="36613" y="951928"/>
                </a:lnTo>
                <a:cubicBezTo>
                  <a:pt x="16392" y="951928"/>
                  <a:pt x="0" y="935536"/>
                  <a:pt x="0" y="915315"/>
                </a:cubicBezTo>
                <a:lnTo>
                  <a:pt x="0" y="36613"/>
                </a:lnTo>
                <a:cubicBezTo>
                  <a:pt x="0" y="16406"/>
                  <a:pt x="16406" y="0"/>
                  <a:pt x="36613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4" name="Shape 22"/>
          <p:cNvSpPr/>
          <p:nvPr/>
        </p:nvSpPr>
        <p:spPr>
          <a:xfrm>
            <a:off x="567495" y="3533117"/>
            <a:ext cx="36613" cy="951928"/>
          </a:xfrm>
          <a:custGeom>
            <a:avLst/>
            <a:gdLst/>
            <a:ahLst/>
            <a:cxnLst/>
            <a:rect l="l" t="t" r="r" b="b"/>
            <a:pathLst>
              <a:path w="36613" h="951928">
                <a:moveTo>
                  <a:pt x="36613" y="0"/>
                </a:moveTo>
                <a:lnTo>
                  <a:pt x="36613" y="0"/>
                </a:lnTo>
                <a:lnTo>
                  <a:pt x="36613" y="951928"/>
                </a:lnTo>
                <a:lnTo>
                  <a:pt x="36613" y="951928"/>
                </a:lnTo>
                <a:cubicBezTo>
                  <a:pt x="16392" y="951928"/>
                  <a:pt x="0" y="935536"/>
                  <a:pt x="0" y="915315"/>
                </a:cubicBezTo>
                <a:lnTo>
                  <a:pt x="0" y="36613"/>
                </a:lnTo>
                <a:cubicBezTo>
                  <a:pt x="0" y="16406"/>
                  <a:pt x="16406" y="0"/>
                  <a:pt x="36613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5" name="Text 23"/>
          <p:cNvSpPr/>
          <p:nvPr/>
        </p:nvSpPr>
        <p:spPr>
          <a:xfrm>
            <a:off x="695640" y="3642955"/>
            <a:ext cx="375279" cy="2929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3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30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462180" y="3716180"/>
            <a:ext cx="183063" cy="146450"/>
          </a:xfrm>
          <a:custGeom>
            <a:avLst/>
            <a:gdLst/>
            <a:ahLst/>
            <a:cxnLst/>
            <a:rect l="l" t="t" r="r" b="b"/>
            <a:pathLst>
              <a:path w="183063" h="146450">
                <a:moveTo>
                  <a:pt x="18306" y="27459"/>
                </a:moveTo>
                <a:cubicBezTo>
                  <a:pt x="18306" y="17362"/>
                  <a:pt x="26516" y="9153"/>
                  <a:pt x="36613" y="9153"/>
                </a:cubicBezTo>
                <a:lnTo>
                  <a:pt x="146450" y="9153"/>
                </a:lnTo>
                <a:cubicBezTo>
                  <a:pt x="156548" y="9153"/>
                  <a:pt x="164757" y="17362"/>
                  <a:pt x="164757" y="27459"/>
                </a:cubicBezTo>
                <a:lnTo>
                  <a:pt x="164757" y="96108"/>
                </a:lnTo>
                <a:lnTo>
                  <a:pt x="146450" y="96108"/>
                </a:lnTo>
                <a:lnTo>
                  <a:pt x="146450" y="27459"/>
                </a:lnTo>
                <a:lnTo>
                  <a:pt x="36613" y="27459"/>
                </a:lnTo>
                <a:lnTo>
                  <a:pt x="36613" y="96108"/>
                </a:lnTo>
                <a:lnTo>
                  <a:pt x="18306" y="96108"/>
                </a:lnTo>
                <a:lnTo>
                  <a:pt x="18306" y="27459"/>
                </a:lnTo>
                <a:close/>
                <a:moveTo>
                  <a:pt x="0" y="115330"/>
                </a:moveTo>
                <a:cubicBezTo>
                  <a:pt x="0" y="112298"/>
                  <a:pt x="2460" y="109838"/>
                  <a:pt x="5492" y="109838"/>
                </a:cubicBezTo>
                <a:lnTo>
                  <a:pt x="177571" y="109838"/>
                </a:lnTo>
                <a:cubicBezTo>
                  <a:pt x="180603" y="109838"/>
                  <a:pt x="183063" y="112298"/>
                  <a:pt x="183063" y="115330"/>
                </a:cubicBezTo>
                <a:cubicBezTo>
                  <a:pt x="183063" y="127458"/>
                  <a:pt x="173223" y="137297"/>
                  <a:pt x="161095" y="137297"/>
                </a:cubicBezTo>
                <a:lnTo>
                  <a:pt x="21968" y="137297"/>
                </a:lnTo>
                <a:cubicBezTo>
                  <a:pt x="9840" y="137297"/>
                  <a:pt x="0" y="127458"/>
                  <a:pt x="0" y="115330"/>
                </a:cubicBezTo>
                <a:close/>
                <a:moveTo>
                  <a:pt x="80376" y="59782"/>
                </a:moveTo>
                <a:lnTo>
                  <a:pt x="71509" y="68649"/>
                </a:lnTo>
                <a:lnTo>
                  <a:pt x="80376" y="77516"/>
                </a:lnTo>
                <a:cubicBezTo>
                  <a:pt x="83065" y="80205"/>
                  <a:pt x="83065" y="84552"/>
                  <a:pt x="80376" y="87212"/>
                </a:cubicBezTo>
                <a:cubicBezTo>
                  <a:pt x="77687" y="89873"/>
                  <a:pt x="73340" y="89901"/>
                  <a:pt x="70680" y="87212"/>
                </a:cubicBezTo>
                <a:lnTo>
                  <a:pt x="56950" y="73483"/>
                </a:lnTo>
                <a:cubicBezTo>
                  <a:pt x="54261" y="70794"/>
                  <a:pt x="54261" y="66446"/>
                  <a:pt x="56950" y="63786"/>
                </a:cubicBezTo>
                <a:lnTo>
                  <a:pt x="70680" y="50056"/>
                </a:lnTo>
                <a:cubicBezTo>
                  <a:pt x="73368" y="47368"/>
                  <a:pt x="77716" y="47368"/>
                  <a:pt x="80376" y="50056"/>
                </a:cubicBezTo>
                <a:cubicBezTo>
                  <a:pt x="83036" y="52745"/>
                  <a:pt x="83065" y="57093"/>
                  <a:pt x="80376" y="59753"/>
                </a:cubicBezTo>
                <a:close/>
                <a:moveTo>
                  <a:pt x="112412" y="50056"/>
                </a:moveTo>
                <a:lnTo>
                  <a:pt x="126142" y="63786"/>
                </a:lnTo>
                <a:cubicBezTo>
                  <a:pt x="128831" y="66475"/>
                  <a:pt x="128831" y="70823"/>
                  <a:pt x="126142" y="73483"/>
                </a:cubicBezTo>
                <a:lnTo>
                  <a:pt x="112412" y="87212"/>
                </a:lnTo>
                <a:cubicBezTo>
                  <a:pt x="109723" y="89901"/>
                  <a:pt x="105376" y="89901"/>
                  <a:pt x="102716" y="87212"/>
                </a:cubicBezTo>
                <a:cubicBezTo>
                  <a:pt x="100055" y="84524"/>
                  <a:pt x="100027" y="80176"/>
                  <a:pt x="102716" y="77516"/>
                </a:cubicBezTo>
                <a:lnTo>
                  <a:pt x="111583" y="68649"/>
                </a:lnTo>
                <a:lnTo>
                  <a:pt x="102716" y="59782"/>
                </a:lnTo>
                <a:cubicBezTo>
                  <a:pt x="100027" y="57093"/>
                  <a:pt x="100027" y="52745"/>
                  <a:pt x="102716" y="50085"/>
                </a:cubicBezTo>
                <a:cubicBezTo>
                  <a:pt x="105404" y="47425"/>
                  <a:pt x="109752" y="47396"/>
                  <a:pt x="112412" y="50085"/>
                </a:cubicBezTo>
                <a:close/>
              </a:path>
            </a:pathLst>
          </a:custGeom>
          <a:solidFill>
            <a:srgbClr val="4DB6AC">
              <a:alpha val="5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695640" y="3972468"/>
            <a:ext cx="3020541" cy="2196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3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IT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95640" y="4192144"/>
            <a:ext cx="3011387" cy="1830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9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Technical staff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846613" y="3533117"/>
            <a:ext cx="3185297" cy="951928"/>
          </a:xfrm>
          <a:custGeom>
            <a:avLst/>
            <a:gdLst/>
            <a:ahLst/>
            <a:cxnLst/>
            <a:rect l="l" t="t" r="r" b="b"/>
            <a:pathLst>
              <a:path w="3185297" h="951928">
                <a:moveTo>
                  <a:pt x="36613" y="0"/>
                </a:moveTo>
                <a:lnTo>
                  <a:pt x="3112075" y="0"/>
                </a:lnTo>
                <a:cubicBezTo>
                  <a:pt x="3152515" y="0"/>
                  <a:pt x="3185297" y="32783"/>
                  <a:pt x="3185297" y="73222"/>
                </a:cubicBezTo>
                <a:lnTo>
                  <a:pt x="3185297" y="878706"/>
                </a:lnTo>
                <a:cubicBezTo>
                  <a:pt x="3185297" y="919145"/>
                  <a:pt x="3152515" y="951928"/>
                  <a:pt x="3112075" y="951928"/>
                </a:cubicBezTo>
                <a:lnTo>
                  <a:pt x="36613" y="951928"/>
                </a:lnTo>
                <a:cubicBezTo>
                  <a:pt x="16392" y="951928"/>
                  <a:pt x="0" y="935536"/>
                  <a:pt x="0" y="915315"/>
                </a:cubicBezTo>
                <a:lnTo>
                  <a:pt x="0" y="36613"/>
                </a:lnTo>
                <a:cubicBezTo>
                  <a:pt x="0" y="16406"/>
                  <a:pt x="16406" y="0"/>
                  <a:pt x="36613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0" name="Shape 28"/>
          <p:cNvSpPr/>
          <p:nvPr/>
        </p:nvSpPr>
        <p:spPr>
          <a:xfrm>
            <a:off x="3846613" y="3533117"/>
            <a:ext cx="36613" cy="951928"/>
          </a:xfrm>
          <a:custGeom>
            <a:avLst/>
            <a:gdLst/>
            <a:ahLst/>
            <a:cxnLst/>
            <a:rect l="l" t="t" r="r" b="b"/>
            <a:pathLst>
              <a:path w="36613" h="951928">
                <a:moveTo>
                  <a:pt x="36613" y="0"/>
                </a:moveTo>
                <a:lnTo>
                  <a:pt x="36613" y="0"/>
                </a:lnTo>
                <a:lnTo>
                  <a:pt x="36613" y="951928"/>
                </a:lnTo>
                <a:lnTo>
                  <a:pt x="36613" y="951928"/>
                </a:lnTo>
                <a:cubicBezTo>
                  <a:pt x="16392" y="951928"/>
                  <a:pt x="0" y="935536"/>
                  <a:pt x="0" y="915315"/>
                </a:cubicBezTo>
                <a:lnTo>
                  <a:pt x="0" y="36613"/>
                </a:lnTo>
                <a:cubicBezTo>
                  <a:pt x="0" y="16406"/>
                  <a:pt x="16406" y="0"/>
                  <a:pt x="36613" y="0"/>
                </a:cubicBez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31" name="Text 29"/>
          <p:cNvSpPr/>
          <p:nvPr/>
        </p:nvSpPr>
        <p:spPr>
          <a:xfrm>
            <a:off x="3974757" y="3642955"/>
            <a:ext cx="375279" cy="2929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30" b="1" dirty="0">
                <a:solidFill>
                  <a:srgbClr val="FF704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99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759747" y="3716180"/>
            <a:ext cx="146450" cy="146450"/>
          </a:xfrm>
          <a:custGeom>
            <a:avLst/>
            <a:gdLst/>
            <a:ahLst/>
            <a:cxnLst/>
            <a:rect l="l" t="t" r="r" b="b"/>
            <a:pathLst>
              <a:path w="146450" h="146450">
                <a:moveTo>
                  <a:pt x="73225" y="146450"/>
                </a:moveTo>
                <a:cubicBezTo>
                  <a:pt x="113639" y="146450"/>
                  <a:pt x="146450" y="113639"/>
                  <a:pt x="146450" y="73225"/>
                </a:cubicBezTo>
                <a:cubicBezTo>
                  <a:pt x="146450" y="32811"/>
                  <a:pt x="113639" y="0"/>
                  <a:pt x="73225" y="0"/>
                </a:cubicBezTo>
                <a:cubicBezTo>
                  <a:pt x="32811" y="0"/>
                  <a:pt x="0" y="32811"/>
                  <a:pt x="0" y="73225"/>
                </a:cubicBezTo>
                <a:cubicBezTo>
                  <a:pt x="0" y="113639"/>
                  <a:pt x="32811" y="146450"/>
                  <a:pt x="73225" y="146450"/>
                </a:cubicBezTo>
                <a:close/>
                <a:moveTo>
                  <a:pt x="73225" y="38901"/>
                </a:moveTo>
                <a:cubicBezTo>
                  <a:pt x="77030" y="38901"/>
                  <a:pt x="80090" y="41961"/>
                  <a:pt x="80090" y="45766"/>
                </a:cubicBezTo>
                <a:lnTo>
                  <a:pt x="80090" y="77802"/>
                </a:lnTo>
                <a:cubicBezTo>
                  <a:pt x="80090" y="81606"/>
                  <a:pt x="77030" y="84667"/>
                  <a:pt x="73225" y="84667"/>
                </a:cubicBezTo>
                <a:cubicBezTo>
                  <a:pt x="69421" y="84667"/>
                  <a:pt x="66360" y="81606"/>
                  <a:pt x="66360" y="77802"/>
                </a:cubicBezTo>
                <a:lnTo>
                  <a:pt x="66360" y="45766"/>
                </a:lnTo>
                <a:cubicBezTo>
                  <a:pt x="66360" y="41961"/>
                  <a:pt x="69421" y="38901"/>
                  <a:pt x="73225" y="38901"/>
                </a:cubicBezTo>
                <a:close/>
                <a:moveTo>
                  <a:pt x="65588" y="100685"/>
                </a:moveTo>
                <a:cubicBezTo>
                  <a:pt x="65414" y="97850"/>
                  <a:pt x="66828" y="95153"/>
                  <a:pt x="69258" y="93683"/>
                </a:cubicBezTo>
                <a:cubicBezTo>
                  <a:pt x="71688" y="92213"/>
                  <a:pt x="74733" y="92213"/>
                  <a:pt x="77164" y="93683"/>
                </a:cubicBezTo>
                <a:cubicBezTo>
                  <a:pt x="79594" y="95153"/>
                  <a:pt x="81008" y="97850"/>
                  <a:pt x="80834" y="100685"/>
                </a:cubicBezTo>
                <a:cubicBezTo>
                  <a:pt x="81008" y="103520"/>
                  <a:pt x="79594" y="106217"/>
                  <a:pt x="77164" y="107687"/>
                </a:cubicBezTo>
                <a:cubicBezTo>
                  <a:pt x="74733" y="109157"/>
                  <a:pt x="71688" y="109157"/>
                  <a:pt x="69258" y="107687"/>
                </a:cubicBezTo>
                <a:cubicBezTo>
                  <a:pt x="66828" y="106217"/>
                  <a:pt x="65414" y="103520"/>
                  <a:pt x="65588" y="100685"/>
                </a:cubicBezTo>
                <a:close/>
              </a:path>
            </a:pathLst>
          </a:custGeom>
          <a:solidFill>
            <a:srgbClr val="FF7043">
              <a:alpha val="50196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3974757" y="3972468"/>
            <a:ext cx="3020541" cy="2196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3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Native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3974757" y="4192144"/>
            <a:ext cx="3011387" cy="1830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9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Trunk native VLAN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84432" y="4741333"/>
            <a:ext cx="6800793" cy="1977081"/>
          </a:xfrm>
          <a:custGeom>
            <a:avLst/>
            <a:gdLst/>
            <a:ahLst/>
            <a:cxnLst/>
            <a:rect l="l" t="t" r="r" b="b"/>
            <a:pathLst>
              <a:path w="6800793" h="1977081">
                <a:moveTo>
                  <a:pt x="36613" y="0"/>
                </a:moveTo>
                <a:lnTo>
                  <a:pt x="6727562" y="0"/>
                </a:lnTo>
                <a:cubicBezTo>
                  <a:pt x="6768006" y="0"/>
                  <a:pt x="6800793" y="32787"/>
                  <a:pt x="6800793" y="73231"/>
                </a:cubicBezTo>
                <a:lnTo>
                  <a:pt x="6800793" y="1903850"/>
                </a:lnTo>
                <a:cubicBezTo>
                  <a:pt x="6800793" y="1944294"/>
                  <a:pt x="6768006" y="1977081"/>
                  <a:pt x="6727562" y="1977081"/>
                </a:cubicBezTo>
                <a:lnTo>
                  <a:pt x="36613" y="1977081"/>
                </a:lnTo>
                <a:cubicBezTo>
                  <a:pt x="16392" y="1977081"/>
                  <a:pt x="0" y="1960689"/>
                  <a:pt x="0" y="1940468"/>
                </a:cubicBezTo>
                <a:lnTo>
                  <a:pt x="0" y="36613"/>
                </a:lnTo>
                <a:cubicBezTo>
                  <a:pt x="0" y="16406"/>
                  <a:pt x="16406" y="0"/>
                  <a:pt x="36613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384432" y="4741333"/>
            <a:ext cx="36613" cy="1977081"/>
          </a:xfrm>
          <a:custGeom>
            <a:avLst/>
            <a:gdLst/>
            <a:ahLst/>
            <a:cxnLst/>
            <a:rect l="l" t="t" r="r" b="b"/>
            <a:pathLst>
              <a:path w="36613" h="1977081">
                <a:moveTo>
                  <a:pt x="36613" y="0"/>
                </a:moveTo>
                <a:lnTo>
                  <a:pt x="36613" y="0"/>
                </a:lnTo>
                <a:lnTo>
                  <a:pt x="36613" y="1977081"/>
                </a:lnTo>
                <a:lnTo>
                  <a:pt x="36613" y="1977081"/>
                </a:lnTo>
                <a:cubicBezTo>
                  <a:pt x="16392" y="1977081"/>
                  <a:pt x="0" y="1960689"/>
                  <a:pt x="0" y="1940468"/>
                </a:cubicBezTo>
                <a:lnTo>
                  <a:pt x="0" y="36613"/>
                </a:lnTo>
                <a:cubicBezTo>
                  <a:pt x="0" y="16406"/>
                  <a:pt x="16406" y="0"/>
                  <a:pt x="36613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7" name="Shape 35"/>
          <p:cNvSpPr/>
          <p:nvPr/>
        </p:nvSpPr>
        <p:spPr>
          <a:xfrm>
            <a:off x="572072" y="4933550"/>
            <a:ext cx="164757" cy="164757"/>
          </a:xfrm>
          <a:custGeom>
            <a:avLst/>
            <a:gdLst/>
            <a:ahLst/>
            <a:cxnLst/>
            <a:rect l="l" t="t" r="r" b="b"/>
            <a:pathLst>
              <a:path w="164757" h="164757">
                <a:moveTo>
                  <a:pt x="161732" y="48462"/>
                </a:moveTo>
                <a:lnTo>
                  <a:pt x="130840" y="79354"/>
                </a:lnTo>
                <a:cubicBezTo>
                  <a:pt x="127880" y="82314"/>
                  <a:pt x="123471" y="83183"/>
                  <a:pt x="119610" y="81574"/>
                </a:cubicBezTo>
                <a:cubicBezTo>
                  <a:pt x="115748" y="79965"/>
                  <a:pt x="113270" y="76232"/>
                  <a:pt x="113270" y="72081"/>
                </a:cubicBezTo>
                <a:lnTo>
                  <a:pt x="113270" y="51486"/>
                </a:lnTo>
                <a:lnTo>
                  <a:pt x="10297" y="51486"/>
                </a:lnTo>
                <a:cubicBezTo>
                  <a:pt x="4602" y="51486"/>
                  <a:pt x="0" y="46885"/>
                  <a:pt x="0" y="41189"/>
                </a:cubicBezTo>
                <a:cubicBezTo>
                  <a:pt x="0" y="35493"/>
                  <a:pt x="4602" y="30892"/>
                  <a:pt x="10297" y="30892"/>
                </a:cubicBezTo>
                <a:lnTo>
                  <a:pt x="113270" y="30892"/>
                </a:lnTo>
                <a:lnTo>
                  <a:pt x="113270" y="10297"/>
                </a:lnTo>
                <a:cubicBezTo>
                  <a:pt x="113270" y="6146"/>
                  <a:pt x="115780" y="2381"/>
                  <a:pt x="119642" y="772"/>
                </a:cubicBezTo>
                <a:cubicBezTo>
                  <a:pt x="123503" y="-837"/>
                  <a:pt x="127912" y="64"/>
                  <a:pt x="130872" y="2993"/>
                </a:cubicBezTo>
                <a:lnTo>
                  <a:pt x="161764" y="33885"/>
                </a:lnTo>
                <a:cubicBezTo>
                  <a:pt x="165786" y="37907"/>
                  <a:pt x="165786" y="44439"/>
                  <a:pt x="161764" y="48462"/>
                </a:cubicBezTo>
                <a:close/>
                <a:moveTo>
                  <a:pt x="33885" y="161732"/>
                </a:moveTo>
                <a:lnTo>
                  <a:pt x="2993" y="130840"/>
                </a:lnTo>
                <a:cubicBezTo>
                  <a:pt x="-1030" y="126818"/>
                  <a:pt x="-1030" y="120285"/>
                  <a:pt x="2993" y="116263"/>
                </a:cubicBezTo>
                <a:lnTo>
                  <a:pt x="33885" y="85371"/>
                </a:lnTo>
                <a:cubicBezTo>
                  <a:pt x="36845" y="82411"/>
                  <a:pt x="41254" y="81542"/>
                  <a:pt x="45115" y="83151"/>
                </a:cubicBezTo>
                <a:cubicBezTo>
                  <a:pt x="48977" y="84760"/>
                  <a:pt x="51486" y="88525"/>
                  <a:pt x="51486" y="92676"/>
                </a:cubicBezTo>
                <a:lnTo>
                  <a:pt x="51486" y="113270"/>
                </a:lnTo>
                <a:lnTo>
                  <a:pt x="154459" y="113270"/>
                </a:lnTo>
                <a:cubicBezTo>
                  <a:pt x="160155" y="113270"/>
                  <a:pt x="164757" y="117872"/>
                  <a:pt x="164757" y="123568"/>
                </a:cubicBezTo>
                <a:cubicBezTo>
                  <a:pt x="164757" y="129263"/>
                  <a:pt x="160155" y="133865"/>
                  <a:pt x="154459" y="133865"/>
                </a:cubicBezTo>
                <a:lnTo>
                  <a:pt x="51486" y="133865"/>
                </a:lnTo>
                <a:lnTo>
                  <a:pt x="51486" y="154459"/>
                </a:lnTo>
                <a:cubicBezTo>
                  <a:pt x="51486" y="158611"/>
                  <a:pt x="48977" y="162376"/>
                  <a:pt x="45115" y="163984"/>
                </a:cubicBezTo>
                <a:cubicBezTo>
                  <a:pt x="41254" y="165593"/>
                  <a:pt x="36845" y="164692"/>
                  <a:pt x="33885" y="161764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8" name="Text 36"/>
          <p:cNvSpPr/>
          <p:nvPr/>
        </p:nvSpPr>
        <p:spPr>
          <a:xfrm>
            <a:off x="759712" y="4887784"/>
            <a:ext cx="6361441" cy="2562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7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802.1Q Trunk Configuration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549189" y="5253910"/>
            <a:ext cx="6562811" cy="4759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53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Configured trunks between all switches to allow VLAN traffic to travel across the network infrastructure.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549189" y="5839712"/>
            <a:ext cx="6489586" cy="329514"/>
          </a:xfrm>
          <a:custGeom>
            <a:avLst/>
            <a:gdLst/>
            <a:ahLst/>
            <a:cxnLst/>
            <a:rect l="l" t="t" r="r" b="b"/>
            <a:pathLst>
              <a:path w="6489586" h="329514">
                <a:moveTo>
                  <a:pt x="36612" y="0"/>
                </a:moveTo>
                <a:lnTo>
                  <a:pt x="6452973" y="0"/>
                </a:lnTo>
                <a:cubicBezTo>
                  <a:pt x="6473194" y="0"/>
                  <a:pt x="6489586" y="16392"/>
                  <a:pt x="6489586" y="36612"/>
                </a:cubicBezTo>
                <a:lnTo>
                  <a:pt x="6489586" y="292901"/>
                </a:lnTo>
                <a:cubicBezTo>
                  <a:pt x="6489586" y="313122"/>
                  <a:pt x="6473194" y="329514"/>
                  <a:pt x="6452973" y="329514"/>
                </a:cubicBezTo>
                <a:lnTo>
                  <a:pt x="36612" y="329514"/>
                </a:lnTo>
                <a:cubicBezTo>
                  <a:pt x="16392" y="329514"/>
                  <a:pt x="0" y="313122"/>
                  <a:pt x="0" y="292901"/>
                </a:cubicBezTo>
                <a:lnTo>
                  <a:pt x="0" y="36612"/>
                </a:lnTo>
                <a:cubicBezTo>
                  <a:pt x="0" y="16405"/>
                  <a:pt x="16405" y="0"/>
                  <a:pt x="36612" y="0"/>
                </a:cubicBezTo>
                <a:close/>
              </a:path>
            </a:pathLst>
          </a:custGeom>
          <a:solidFill>
            <a:srgbClr val="263238"/>
          </a:solidFill>
          <a:ln/>
        </p:spPr>
      </p:sp>
      <p:sp>
        <p:nvSpPr>
          <p:cNvPr id="41" name="Text 39"/>
          <p:cNvSpPr/>
          <p:nvPr/>
        </p:nvSpPr>
        <p:spPr>
          <a:xfrm>
            <a:off x="659027" y="5931243"/>
            <a:ext cx="1684323" cy="146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9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switchport mode trunk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549189" y="6242450"/>
            <a:ext cx="6489586" cy="329514"/>
          </a:xfrm>
          <a:custGeom>
            <a:avLst/>
            <a:gdLst/>
            <a:ahLst/>
            <a:cxnLst/>
            <a:rect l="l" t="t" r="r" b="b"/>
            <a:pathLst>
              <a:path w="6489586" h="329514">
                <a:moveTo>
                  <a:pt x="36612" y="0"/>
                </a:moveTo>
                <a:lnTo>
                  <a:pt x="6452973" y="0"/>
                </a:lnTo>
                <a:cubicBezTo>
                  <a:pt x="6473194" y="0"/>
                  <a:pt x="6489586" y="16392"/>
                  <a:pt x="6489586" y="36612"/>
                </a:cubicBezTo>
                <a:lnTo>
                  <a:pt x="6489586" y="292901"/>
                </a:lnTo>
                <a:cubicBezTo>
                  <a:pt x="6489586" y="313122"/>
                  <a:pt x="6473194" y="329514"/>
                  <a:pt x="6452973" y="329514"/>
                </a:cubicBezTo>
                <a:lnTo>
                  <a:pt x="36612" y="329514"/>
                </a:lnTo>
                <a:cubicBezTo>
                  <a:pt x="16392" y="329514"/>
                  <a:pt x="0" y="313122"/>
                  <a:pt x="0" y="292901"/>
                </a:cubicBezTo>
                <a:lnTo>
                  <a:pt x="0" y="36612"/>
                </a:lnTo>
                <a:cubicBezTo>
                  <a:pt x="0" y="16405"/>
                  <a:pt x="16405" y="0"/>
                  <a:pt x="36612" y="0"/>
                </a:cubicBezTo>
                <a:close/>
              </a:path>
            </a:pathLst>
          </a:custGeom>
          <a:solidFill>
            <a:srgbClr val="263238"/>
          </a:solidFill>
          <a:ln/>
        </p:spPr>
      </p:sp>
      <p:sp>
        <p:nvSpPr>
          <p:cNvPr id="43" name="Text 41"/>
          <p:cNvSpPr/>
          <p:nvPr/>
        </p:nvSpPr>
        <p:spPr>
          <a:xfrm>
            <a:off x="659027" y="6333982"/>
            <a:ext cx="3227202" cy="146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9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switchport trunk allowed vlan 10,20,30,99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7345548" y="1409586"/>
            <a:ext cx="4475892" cy="2947315"/>
          </a:xfrm>
          <a:custGeom>
            <a:avLst/>
            <a:gdLst/>
            <a:ahLst/>
            <a:cxnLst/>
            <a:rect l="l" t="t" r="r" b="b"/>
            <a:pathLst>
              <a:path w="4475892" h="2947315">
                <a:moveTo>
                  <a:pt x="36613" y="0"/>
                </a:moveTo>
                <a:lnTo>
                  <a:pt x="4402681" y="0"/>
                </a:lnTo>
                <a:cubicBezTo>
                  <a:pt x="4443114" y="0"/>
                  <a:pt x="4475892" y="32778"/>
                  <a:pt x="4475892" y="73211"/>
                </a:cubicBezTo>
                <a:lnTo>
                  <a:pt x="4475892" y="2874104"/>
                </a:lnTo>
                <a:cubicBezTo>
                  <a:pt x="4475892" y="2914537"/>
                  <a:pt x="4443114" y="2947315"/>
                  <a:pt x="4402681" y="2947315"/>
                </a:cubicBezTo>
                <a:lnTo>
                  <a:pt x="36613" y="2947315"/>
                </a:lnTo>
                <a:cubicBezTo>
                  <a:pt x="16406" y="2947315"/>
                  <a:pt x="0" y="2930910"/>
                  <a:pt x="0" y="2910703"/>
                </a:cubicBezTo>
                <a:lnTo>
                  <a:pt x="0" y="36613"/>
                </a:lnTo>
                <a:cubicBezTo>
                  <a:pt x="0" y="16406"/>
                  <a:pt x="16406" y="0"/>
                  <a:pt x="36613" y="0"/>
                </a:cubicBezTo>
                <a:close/>
              </a:path>
            </a:pathLst>
          </a:custGeom>
          <a:solidFill>
            <a:srgbClr val="FF7043">
              <a:alpha val="10196"/>
            </a:srgbClr>
          </a:solidFill>
          <a:ln/>
        </p:spPr>
      </p:sp>
      <p:sp>
        <p:nvSpPr>
          <p:cNvPr id="45" name="Shape 43"/>
          <p:cNvSpPr/>
          <p:nvPr/>
        </p:nvSpPr>
        <p:spPr>
          <a:xfrm>
            <a:off x="7345548" y="1409586"/>
            <a:ext cx="36613" cy="2947315"/>
          </a:xfrm>
          <a:custGeom>
            <a:avLst/>
            <a:gdLst/>
            <a:ahLst/>
            <a:cxnLst/>
            <a:rect l="l" t="t" r="r" b="b"/>
            <a:pathLst>
              <a:path w="36613" h="2947315">
                <a:moveTo>
                  <a:pt x="36613" y="0"/>
                </a:moveTo>
                <a:lnTo>
                  <a:pt x="36613" y="0"/>
                </a:lnTo>
                <a:lnTo>
                  <a:pt x="36613" y="2947315"/>
                </a:lnTo>
                <a:lnTo>
                  <a:pt x="36613" y="2947315"/>
                </a:lnTo>
                <a:cubicBezTo>
                  <a:pt x="16392" y="2947315"/>
                  <a:pt x="0" y="2930923"/>
                  <a:pt x="0" y="2910703"/>
                </a:cubicBezTo>
                <a:lnTo>
                  <a:pt x="0" y="36613"/>
                </a:lnTo>
                <a:cubicBezTo>
                  <a:pt x="0" y="16406"/>
                  <a:pt x="16406" y="0"/>
                  <a:pt x="36613" y="0"/>
                </a:cubicBez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46" name="Shape 44"/>
          <p:cNvSpPr/>
          <p:nvPr/>
        </p:nvSpPr>
        <p:spPr>
          <a:xfrm>
            <a:off x="7522891" y="1601802"/>
            <a:ext cx="185351" cy="164757"/>
          </a:xfrm>
          <a:custGeom>
            <a:avLst/>
            <a:gdLst/>
            <a:ahLst/>
            <a:cxnLst/>
            <a:rect l="l" t="t" r="r" b="b"/>
            <a:pathLst>
              <a:path w="185351" h="164757">
                <a:moveTo>
                  <a:pt x="61784" y="30892"/>
                </a:moveTo>
                <a:cubicBezTo>
                  <a:pt x="61784" y="13837"/>
                  <a:pt x="75621" y="0"/>
                  <a:pt x="92676" y="0"/>
                </a:cubicBezTo>
                <a:cubicBezTo>
                  <a:pt x="109731" y="0"/>
                  <a:pt x="123568" y="13837"/>
                  <a:pt x="123568" y="30892"/>
                </a:cubicBezTo>
                <a:lnTo>
                  <a:pt x="123568" y="32050"/>
                </a:lnTo>
                <a:cubicBezTo>
                  <a:pt x="123568" y="37102"/>
                  <a:pt x="119481" y="41189"/>
                  <a:pt x="114429" y="41189"/>
                </a:cubicBezTo>
                <a:lnTo>
                  <a:pt x="70955" y="41189"/>
                </a:lnTo>
                <a:cubicBezTo>
                  <a:pt x="65903" y="41189"/>
                  <a:pt x="61816" y="37102"/>
                  <a:pt x="61816" y="32050"/>
                </a:cubicBezTo>
                <a:lnTo>
                  <a:pt x="61816" y="30892"/>
                </a:lnTo>
                <a:close/>
                <a:moveTo>
                  <a:pt x="172995" y="35011"/>
                </a:moveTo>
                <a:cubicBezTo>
                  <a:pt x="176406" y="39548"/>
                  <a:pt x="175472" y="46016"/>
                  <a:pt x="170935" y="49427"/>
                </a:cubicBezTo>
                <a:lnTo>
                  <a:pt x="139464" y="73014"/>
                </a:lnTo>
                <a:cubicBezTo>
                  <a:pt x="141170" y="75878"/>
                  <a:pt x="142457" y="79032"/>
                  <a:pt x="143261" y="82378"/>
                </a:cubicBezTo>
                <a:lnTo>
                  <a:pt x="175054" y="82378"/>
                </a:lnTo>
                <a:cubicBezTo>
                  <a:pt x="180750" y="82378"/>
                  <a:pt x="185351" y="86980"/>
                  <a:pt x="185351" y="92676"/>
                </a:cubicBezTo>
                <a:cubicBezTo>
                  <a:pt x="185351" y="98371"/>
                  <a:pt x="180750" y="102973"/>
                  <a:pt x="175054" y="102973"/>
                </a:cubicBezTo>
                <a:lnTo>
                  <a:pt x="144162" y="102973"/>
                </a:lnTo>
                <a:lnTo>
                  <a:pt x="144162" y="113270"/>
                </a:lnTo>
                <a:cubicBezTo>
                  <a:pt x="144162" y="114107"/>
                  <a:pt x="144130" y="114976"/>
                  <a:pt x="144098" y="115812"/>
                </a:cubicBezTo>
                <a:lnTo>
                  <a:pt x="170935" y="135924"/>
                </a:lnTo>
                <a:cubicBezTo>
                  <a:pt x="175472" y="139335"/>
                  <a:pt x="176406" y="145803"/>
                  <a:pt x="172995" y="150341"/>
                </a:cubicBezTo>
                <a:cubicBezTo>
                  <a:pt x="169584" y="154878"/>
                  <a:pt x="163116" y="155811"/>
                  <a:pt x="158578" y="152400"/>
                </a:cubicBezTo>
                <a:lnTo>
                  <a:pt x="138273" y="137179"/>
                </a:lnTo>
                <a:cubicBezTo>
                  <a:pt x="130808" y="151402"/>
                  <a:pt x="116874" y="161700"/>
                  <a:pt x="100399" y="164178"/>
                </a:cubicBezTo>
                <a:lnTo>
                  <a:pt x="100399" y="90101"/>
                </a:lnTo>
                <a:cubicBezTo>
                  <a:pt x="100399" y="85822"/>
                  <a:pt x="96955" y="82378"/>
                  <a:pt x="92676" y="82378"/>
                </a:cubicBezTo>
                <a:cubicBezTo>
                  <a:pt x="88396" y="82378"/>
                  <a:pt x="84953" y="85822"/>
                  <a:pt x="84953" y="90101"/>
                </a:cubicBezTo>
                <a:lnTo>
                  <a:pt x="84953" y="164178"/>
                </a:lnTo>
                <a:cubicBezTo>
                  <a:pt x="68477" y="161700"/>
                  <a:pt x="54543" y="151402"/>
                  <a:pt x="47078" y="137179"/>
                </a:cubicBezTo>
                <a:lnTo>
                  <a:pt x="26773" y="152400"/>
                </a:lnTo>
                <a:cubicBezTo>
                  <a:pt x="22236" y="155811"/>
                  <a:pt x="15768" y="154878"/>
                  <a:pt x="12357" y="150341"/>
                </a:cubicBezTo>
                <a:cubicBezTo>
                  <a:pt x="8946" y="145803"/>
                  <a:pt x="9879" y="139335"/>
                  <a:pt x="14416" y="135924"/>
                </a:cubicBezTo>
                <a:lnTo>
                  <a:pt x="41254" y="115812"/>
                </a:lnTo>
                <a:cubicBezTo>
                  <a:pt x="41221" y="114976"/>
                  <a:pt x="41189" y="114139"/>
                  <a:pt x="41189" y="113270"/>
                </a:cubicBezTo>
                <a:lnTo>
                  <a:pt x="41189" y="102973"/>
                </a:lnTo>
                <a:lnTo>
                  <a:pt x="10297" y="102973"/>
                </a:lnTo>
                <a:cubicBezTo>
                  <a:pt x="4602" y="102973"/>
                  <a:pt x="0" y="98371"/>
                  <a:pt x="0" y="92676"/>
                </a:cubicBezTo>
                <a:cubicBezTo>
                  <a:pt x="0" y="86980"/>
                  <a:pt x="4602" y="82378"/>
                  <a:pt x="10297" y="82378"/>
                </a:cubicBezTo>
                <a:lnTo>
                  <a:pt x="42090" y="82378"/>
                </a:lnTo>
                <a:cubicBezTo>
                  <a:pt x="42895" y="79032"/>
                  <a:pt x="44182" y="75878"/>
                  <a:pt x="45887" y="73014"/>
                </a:cubicBezTo>
                <a:lnTo>
                  <a:pt x="14416" y="49427"/>
                </a:lnTo>
                <a:cubicBezTo>
                  <a:pt x="9879" y="46016"/>
                  <a:pt x="8946" y="39548"/>
                  <a:pt x="12357" y="35011"/>
                </a:cubicBezTo>
                <a:cubicBezTo>
                  <a:pt x="15768" y="30474"/>
                  <a:pt x="22236" y="29540"/>
                  <a:pt x="26773" y="32951"/>
                </a:cubicBezTo>
                <a:lnTo>
                  <a:pt x="61784" y="59209"/>
                </a:lnTo>
                <a:cubicBezTo>
                  <a:pt x="65742" y="57568"/>
                  <a:pt x="70086" y="56635"/>
                  <a:pt x="74655" y="56635"/>
                </a:cubicBezTo>
                <a:lnTo>
                  <a:pt x="110696" y="56635"/>
                </a:lnTo>
                <a:cubicBezTo>
                  <a:pt x="115265" y="56635"/>
                  <a:pt x="119610" y="57536"/>
                  <a:pt x="123568" y="59209"/>
                </a:cubicBezTo>
                <a:lnTo>
                  <a:pt x="158578" y="32951"/>
                </a:lnTo>
                <a:cubicBezTo>
                  <a:pt x="163116" y="29540"/>
                  <a:pt x="169584" y="30474"/>
                  <a:pt x="172995" y="35011"/>
                </a:cubicBez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47" name="Text 45"/>
          <p:cNvSpPr/>
          <p:nvPr/>
        </p:nvSpPr>
        <p:spPr>
          <a:xfrm>
            <a:off x="7720828" y="1556036"/>
            <a:ext cx="4036541" cy="2562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7" b="1" dirty="0">
                <a:solidFill>
                  <a:srgbClr val="FF704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Struggle #1: DHCP Failure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7510305" y="1922162"/>
            <a:ext cx="4237910" cy="2196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3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Symptom: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7510305" y="2178450"/>
            <a:ext cx="4237910" cy="2196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3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Host took too long to get an IP address on specific access port.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7510305" y="2475928"/>
            <a:ext cx="4164685" cy="9153"/>
          </a:xfrm>
          <a:custGeom>
            <a:avLst/>
            <a:gdLst/>
            <a:ahLst/>
            <a:cxnLst/>
            <a:rect l="l" t="t" r="r" b="b"/>
            <a:pathLst>
              <a:path w="4164685" h="9153">
                <a:moveTo>
                  <a:pt x="0" y="0"/>
                </a:moveTo>
                <a:lnTo>
                  <a:pt x="4164685" y="0"/>
                </a:lnTo>
                <a:lnTo>
                  <a:pt x="4164685" y="9153"/>
                </a:lnTo>
                <a:lnTo>
                  <a:pt x="0" y="9153"/>
                </a:lnTo>
                <a:lnTo>
                  <a:pt x="0" y="0"/>
                </a:lnTo>
                <a:close/>
              </a:path>
            </a:pathLst>
          </a:custGeom>
          <a:solidFill>
            <a:srgbClr val="FF7043">
              <a:alpha val="30196"/>
            </a:srgbClr>
          </a:solidFill>
          <a:ln/>
        </p:spPr>
      </p:sp>
      <p:sp>
        <p:nvSpPr>
          <p:cNvPr id="51" name="Shape 49"/>
          <p:cNvSpPr/>
          <p:nvPr/>
        </p:nvSpPr>
        <p:spPr>
          <a:xfrm>
            <a:off x="7528611" y="2590342"/>
            <a:ext cx="146450" cy="146450"/>
          </a:xfrm>
          <a:custGeom>
            <a:avLst/>
            <a:gdLst/>
            <a:ahLst/>
            <a:cxnLst/>
            <a:rect l="l" t="t" r="r" b="b"/>
            <a:pathLst>
              <a:path w="146450" h="146450">
                <a:moveTo>
                  <a:pt x="118991" y="59495"/>
                </a:moveTo>
                <a:cubicBezTo>
                  <a:pt x="118991" y="72625"/>
                  <a:pt x="114729" y="84752"/>
                  <a:pt x="107550" y="94592"/>
                </a:cubicBezTo>
                <a:lnTo>
                  <a:pt x="143762" y="130833"/>
                </a:lnTo>
                <a:cubicBezTo>
                  <a:pt x="147337" y="134408"/>
                  <a:pt x="147337" y="140215"/>
                  <a:pt x="143762" y="143790"/>
                </a:cubicBezTo>
                <a:cubicBezTo>
                  <a:pt x="140186" y="147366"/>
                  <a:pt x="134380" y="147366"/>
                  <a:pt x="130804" y="143790"/>
                </a:cubicBezTo>
                <a:lnTo>
                  <a:pt x="94592" y="107550"/>
                </a:lnTo>
                <a:cubicBezTo>
                  <a:pt x="84752" y="114729"/>
                  <a:pt x="72625" y="118991"/>
                  <a:pt x="59495" y="118991"/>
                </a:cubicBezTo>
                <a:cubicBezTo>
                  <a:pt x="26630" y="118991"/>
                  <a:pt x="0" y="92361"/>
                  <a:pt x="0" y="59495"/>
                </a:cubicBezTo>
                <a:cubicBezTo>
                  <a:pt x="0" y="26630"/>
                  <a:pt x="26630" y="0"/>
                  <a:pt x="59495" y="0"/>
                </a:cubicBezTo>
                <a:cubicBezTo>
                  <a:pt x="92361" y="0"/>
                  <a:pt x="118991" y="26630"/>
                  <a:pt x="118991" y="59495"/>
                </a:cubicBezTo>
                <a:close/>
                <a:moveTo>
                  <a:pt x="59495" y="100685"/>
                </a:moveTo>
                <a:cubicBezTo>
                  <a:pt x="82228" y="100685"/>
                  <a:pt x="100685" y="82228"/>
                  <a:pt x="100685" y="59495"/>
                </a:cubicBezTo>
                <a:cubicBezTo>
                  <a:pt x="100685" y="36763"/>
                  <a:pt x="82228" y="18306"/>
                  <a:pt x="59495" y="18306"/>
                </a:cubicBezTo>
                <a:cubicBezTo>
                  <a:pt x="36763" y="18306"/>
                  <a:pt x="18306" y="36763"/>
                  <a:pt x="18306" y="59495"/>
                </a:cubicBezTo>
                <a:cubicBezTo>
                  <a:pt x="18306" y="82228"/>
                  <a:pt x="36763" y="100685"/>
                  <a:pt x="59495" y="100685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2" name="Text 50"/>
          <p:cNvSpPr/>
          <p:nvPr/>
        </p:nvSpPr>
        <p:spPr>
          <a:xfrm>
            <a:off x="7693368" y="2553730"/>
            <a:ext cx="4054847" cy="2196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3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Diagnosis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7510305" y="2810018"/>
            <a:ext cx="4237910" cy="4393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3" dirty="0">
                <a:solidFill>
                  <a:srgbClr val="FF70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Spanning Tree delay</a:t>
            </a:r>
            <a:pPr>
              <a:lnSpc>
                <a:spcPct val="130000"/>
              </a:lnSpc>
            </a:pPr>
            <a:r>
              <a:rPr lang="en-US" sz="1153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- Port was in learning/listening states before forwarding.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7510305" y="3327171"/>
            <a:ext cx="4164685" cy="9153"/>
          </a:xfrm>
          <a:custGeom>
            <a:avLst/>
            <a:gdLst/>
            <a:ahLst/>
            <a:cxnLst/>
            <a:rect l="l" t="t" r="r" b="b"/>
            <a:pathLst>
              <a:path w="4164685" h="9153">
                <a:moveTo>
                  <a:pt x="0" y="0"/>
                </a:moveTo>
                <a:lnTo>
                  <a:pt x="4164685" y="0"/>
                </a:lnTo>
                <a:lnTo>
                  <a:pt x="4164685" y="9153"/>
                </a:lnTo>
                <a:lnTo>
                  <a:pt x="0" y="9153"/>
                </a:lnTo>
                <a:lnTo>
                  <a:pt x="0" y="0"/>
                </a:lnTo>
                <a:close/>
              </a:path>
            </a:pathLst>
          </a:custGeom>
          <a:solidFill>
            <a:srgbClr val="FF7043">
              <a:alpha val="30196"/>
            </a:srgbClr>
          </a:solidFill>
          <a:ln/>
        </p:spPr>
      </p:sp>
      <p:sp>
        <p:nvSpPr>
          <p:cNvPr id="55" name="Shape 53"/>
          <p:cNvSpPr/>
          <p:nvPr/>
        </p:nvSpPr>
        <p:spPr>
          <a:xfrm>
            <a:off x="7519458" y="3441586"/>
            <a:ext cx="164757" cy="146450"/>
          </a:xfrm>
          <a:custGeom>
            <a:avLst/>
            <a:gdLst/>
            <a:ahLst/>
            <a:cxnLst/>
            <a:rect l="l" t="t" r="r" b="b"/>
            <a:pathLst>
              <a:path w="164757" h="146450">
                <a:moveTo>
                  <a:pt x="145707" y="28203"/>
                </a:moveTo>
                <a:cubicBezTo>
                  <a:pt x="147881" y="26029"/>
                  <a:pt x="151513" y="26573"/>
                  <a:pt x="152600" y="29433"/>
                </a:cubicBezTo>
                <a:cubicBezTo>
                  <a:pt x="154545" y="34496"/>
                  <a:pt x="155604" y="40016"/>
                  <a:pt x="155604" y="45766"/>
                </a:cubicBezTo>
                <a:cubicBezTo>
                  <a:pt x="155604" y="71051"/>
                  <a:pt x="135123" y="91532"/>
                  <a:pt x="109838" y="91532"/>
                </a:cubicBezTo>
                <a:cubicBezTo>
                  <a:pt x="104832" y="91532"/>
                  <a:pt x="99998" y="90731"/>
                  <a:pt x="95479" y="89243"/>
                </a:cubicBezTo>
                <a:lnTo>
                  <a:pt x="42019" y="142703"/>
                </a:lnTo>
                <a:cubicBezTo>
                  <a:pt x="33981" y="150741"/>
                  <a:pt x="20938" y="150741"/>
                  <a:pt x="12900" y="142703"/>
                </a:cubicBezTo>
                <a:cubicBezTo>
                  <a:pt x="4863" y="134666"/>
                  <a:pt x="4863" y="121623"/>
                  <a:pt x="12900" y="113585"/>
                </a:cubicBezTo>
                <a:lnTo>
                  <a:pt x="66360" y="60125"/>
                </a:lnTo>
                <a:cubicBezTo>
                  <a:pt x="64873" y="55605"/>
                  <a:pt x="64072" y="50800"/>
                  <a:pt x="64072" y="45766"/>
                </a:cubicBezTo>
                <a:cubicBezTo>
                  <a:pt x="64072" y="20480"/>
                  <a:pt x="84552" y="0"/>
                  <a:pt x="109838" y="0"/>
                </a:cubicBezTo>
                <a:cubicBezTo>
                  <a:pt x="115587" y="0"/>
                  <a:pt x="121108" y="1058"/>
                  <a:pt x="126170" y="3003"/>
                </a:cubicBezTo>
                <a:cubicBezTo>
                  <a:pt x="129031" y="4090"/>
                  <a:pt x="129546" y="7723"/>
                  <a:pt x="127400" y="9897"/>
                </a:cubicBezTo>
                <a:lnTo>
                  <a:pt x="102029" y="35268"/>
                </a:lnTo>
                <a:cubicBezTo>
                  <a:pt x="101171" y="36126"/>
                  <a:pt x="100685" y="37299"/>
                  <a:pt x="100685" y="38500"/>
                </a:cubicBezTo>
                <a:lnTo>
                  <a:pt x="100685" y="50342"/>
                </a:lnTo>
                <a:cubicBezTo>
                  <a:pt x="100685" y="52859"/>
                  <a:pt x="102744" y="54919"/>
                  <a:pt x="105261" y="54919"/>
                </a:cubicBezTo>
                <a:lnTo>
                  <a:pt x="117103" y="54919"/>
                </a:lnTo>
                <a:cubicBezTo>
                  <a:pt x="118305" y="54919"/>
                  <a:pt x="119477" y="54433"/>
                  <a:pt x="120335" y="53575"/>
                </a:cubicBezTo>
                <a:lnTo>
                  <a:pt x="145707" y="28203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6" name="Text 54"/>
          <p:cNvSpPr/>
          <p:nvPr/>
        </p:nvSpPr>
        <p:spPr>
          <a:xfrm>
            <a:off x="7693368" y="3404973"/>
            <a:ext cx="4054847" cy="2196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3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Solution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7510305" y="3661261"/>
            <a:ext cx="4164685" cy="329514"/>
          </a:xfrm>
          <a:custGeom>
            <a:avLst/>
            <a:gdLst/>
            <a:ahLst/>
            <a:cxnLst/>
            <a:rect l="l" t="t" r="r" b="b"/>
            <a:pathLst>
              <a:path w="4164685" h="329514">
                <a:moveTo>
                  <a:pt x="36612" y="0"/>
                </a:moveTo>
                <a:lnTo>
                  <a:pt x="4128072" y="0"/>
                </a:lnTo>
                <a:cubicBezTo>
                  <a:pt x="4148293" y="0"/>
                  <a:pt x="4164685" y="16392"/>
                  <a:pt x="4164685" y="36612"/>
                </a:cubicBezTo>
                <a:lnTo>
                  <a:pt x="4164685" y="292901"/>
                </a:lnTo>
                <a:cubicBezTo>
                  <a:pt x="4164685" y="313122"/>
                  <a:pt x="4148293" y="329514"/>
                  <a:pt x="4128072" y="329514"/>
                </a:cubicBezTo>
                <a:lnTo>
                  <a:pt x="36612" y="329514"/>
                </a:lnTo>
                <a:cubicBezTo>
                  <a:pt x="16392" y="329514"/>
                  <a:pt x="0" y="313122"/>
                  <a:pt x="0" y="292901"/>
                </a:cubicBezTo>
                <a:lnTo>
                  <a:pt x="0" y="36612"/>
                </a:lnTo>
                <a:cubicBezTo>
                  <a:pt x="0" y="16405"/>
                  <a:pt x="16405" y="0"/>
                  <a:pt x="36612" y="0"/>
                </a:cubicBezTo>
                <a:close/>
              </a:path>
            </a:pathLst>
          </a:custGeom>
          <a:solidFill>
            <a:srgbClr val="263238"/>
          </a:solidFill>
          <a:ln/>
        </p:spPr>
      </p:sp>
      <p:sp>
        <p:nvSpPr>
          <p:cNvPr id="58" name="Text 56"/>
          <p:cNvSpPr/>
          <p:nvPr/>
        </p:nvSpPr>
        <p:spPr>
          <a:xfrm>
            <a:off x="7620143" y="3752793"/>
            <a:ext cx="1761410" cy="146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9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spanning-tree portfast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7510305" y="4027387"/>
            <a:ext cx="4228757" cy="1830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9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Allows immediate transition to forwarding state for host connectivity.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7345548" y="4466739"/>
            <a:ext cx="4475892" cy="2388973"/>
          </a:xfrm>
          <a:custGeom>
            <a:avLst/>
            <a:gdLst/>
            <a:ahLst/>
            <a:cxnLst/>
            <a:rect l="l" t="t" r="r" b="b"/>
            <a:pathLst>
              <a:path w="4475892" h="2388973">
                <a:moveTo>
                  <a:pt x="36613" y="0"/>
                </a:moveTo>
                <a:lnTo>
                  <a:pt x="4402670" y="0"/>
                </a:lnTo>
                <a:cubicBezTo>
                  <a:pt x="4443109" y="0"/>
                  <a:pt x="4475892" y="32783"/>
                  <a:pt x="4475892" y="73222"/>
                </a:cubicBezTo>
                <a:lnTo>
                  <a:pt x="4475892" y="2315751"/>
                </a:lnTo>
                <a:cubicBezTo>
                  <a:pt x="4475892" y="2356190"/>
                  <a:pt x="4443109" y="2388973"/>
                  <a:pt x="4402670" y="2388973"/>
                </a:cubicBezTo>
                <a:lnTo>
                  <a:pt x="36613" y="2388973"/>
                </a:lnTo>
                <a:cubicBezTo>
                  <a:pt x="16392" y="2388973"/>
                  <a:pt x="0" y="2372581"/>
                  <a:pt x="0" y="2352360"/>
                </a:cubicBezTo>
                <a:lnTo>
                  <a:pt x="0" y="36613"/>
                </a:lnTo>
                <a:cubicBezTo>
                  <a:pt x="0" y="16406"/>
                  <a:pt x="16406" y="0"/>
                  <a:pt x="36613" y="0"/>
                </a:cubicBezTo>
                <a:close/>
              </a:path>
            </a:pathLst>
          </a:custGeom>
          <a:solidFill>
            <a:srgbClr val="FF7043">
              <a:alpha val="10196"/>
            </a:srgbClr>
          </a:solidFill>
          <a:ln/>
        </p:spPr>
      </p:sp>
      <p:sp>
        <p:nvSpPr>
          <p:cNvPr id="61" name="Shape 59"/>
          <p:cNvSpPr/>
          <p:nvPr/>
        </p:nvSpPr>
        <p:spPr>
          <a:xfrm>
            <a:off x="7345548" y="4466739"/>
            <a:ext cx="36613" cy="2388973"/>
          </a:xfrm>
          <a:custGeom>
            <a:avLst/>
            <a:gdLst/>
            <a:ahLst/>
            <a:cxnLst/>
            <a:rect l="l" t="t" r="r" b="b"/>
            <a:pathLst>
              <a:path w="36613" h="2388973">
                <a:moveTo>
                  <a:pt x="36613" y="0"/>
                </a:moveTo>
                <a:lnTo>
                  <a:pt x="36613" y="0"/>
                </a:lnTo>
                <a:lnTo>
                  <a:pt x="36613" y="2388973"/>
                </a:lnTo>
                <a:lnTo>
                  <a:pt x="36613" y="2388973"/>
                </a:lnTo>
                <a:cubicBezTo>
                  <a:pt x="16392" y="2388973"/>
                  <a:pt x="0" y="2372581"/>
                  <a:pt x="0" y="2352360"/>
                </a:cubicBezTo>
                <a:lnTo>
                  <a:pt x="0" y="36613"/>
                </a:lnTo>
                <a:cubicBezTo>
                  <a:pt x="0" y="16406"/>
                  <a:pt x="16406" y="0"/>
                  <a:pt x="36613" y="0"/>
                </a:cubicBez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62" name="Shape 60"/>
          <p:cNvSpPr/>
          <p:nvPr/>
        </p:nvSpPr>
        <p:spPr>
          <a:xfrm>
            <a:off x="7533188" y="4658955"/>
            <a:ext cx="164757" cy="164757"/>
          </a:xfrm>
          <a:custGeom>
            <a:avLst/>
            <a:gdLst/>
            <a:ahLst/>
            <a:cxnLst/>
            <a:rect l="l" t="t" r="r" b="b"/>
            <a:pathLst>
              <a:path w="164757" h="164757">
                <a:moveTo>
                  <a:pt x="82378" y="164757"/>
                </a:moveTo>
                <a:cubicBezTo>
                  <a:pt x="127844" y="164757"/>
                  <a:pt x="164757" y="127844"/>
                  <a:pt x="164757" y="82378"/>
                </a:cubicBezTo>
                <a:cubicBezTo>
                  <a:pt x="164757" y="36913"/>
                  <a:pt x="127844" y="0"/>
                  <a:pt x="82378" y="0"/>
                </a:cubicBezTo>
                <a:cubicBezTo>
                  <a:pt x="36913" y="0"/>
                  <a:pt x="0" y="36913"/>
                  <a:pt x="0" y="82378"/>
                </a:cubicBezTo>
                <a:cubicBezTo>
                  <a:pt x="0" y="127844"/>
                  <a:pt x="36913" y="164757"/>
                  <a:pt x="82378" y="164757"/>
                </a:cubicBezTo>
                <a:close/>
                <a:moveTo>
                  <a:pt x="82378" y="43764"/>
                </a:moveTo>
                <a:cubicBezTo>
                  <a:pt x="86658" y="43764"/>
                  <a:pt x="90101" y="47207"/>
                  <a:pt x="90101" y="51486"/>
                </a:cubicBezTo>
                <a:lnTo>
                  <a:pt x="90101" y="87527"/>
                </a:lnTo>
                <a:cubicBezTo>
                  <a:pt x="90101" y="91807"/>
                  <a:pt x="86658" y="95250"/>
                  <a:pt x="82378" y="95250"/>
                </a:cubicBezTo>
                <a:cubicBezTo>
                  <a:pt x="78099" y="95250"/>
                  <a:pt x="74655" y="91807"/>
                  <a:pt x="74655" y="87527"/>
                </a:cubicBezTo>
                <a:lnTo>
                  <a:pt x="74655" y="51486"/>
                </a:lnTo>
                <a:cubicBezTo>
                  <a:pt x="74655" y="47207"/>
                  <a:pt x="78099" y="43764"/>
                  <a:pt x="82378" y="43764"/>
                </a:cubicBezTo>
                <a:close/>
                <a:moveTo>
                  <a:pt x="73787" y="113270"/>
                </a:moveTo>
                <a:cubicBezTo>
                  <a:pt x="73591" y="110081"/>
                  <a:pt x="75182" y="107047"/>
                  <a:pt x="77915" y="105393"/>
                </a:cubicBezTo>
                <a:cubicBezTo>
                  <a:pt x="80649" y="103739"/>
                  <a:pt x="84075" y="103739"/>
                  <a:pt x="86809" y="105393"/>
                </a:cubicBezTo>
                <a:cubicBezTo>
                  <a:pt x="89543" y="107047"/>
                  <a:pt x="91133" y="110081"/>
                  <a:pt x="90938" y="113270"/>
                </a:cubicBezTo>
                <a:cubicBezTo>
                  <a:pt x="91133" y="116459"/>
                  <a:pt x="89543" y="119494"/>
                  <a:pt x="86809" y="121147"/>
                </a:cubicBezTo>
                <a:cubicBezTo>
                  <a:pt x="84075" y="122801"/>
                  <a:pt x="80649" y="122801"/>
                  <a:pt x="77915" y="121147"/>
                </a:cubicBezTo>
                <a:cubicBezTo>
                  <a:pt x="75182" y="119494"/>
                  <a:pt x="73591" y="116459"/>
                  <a:pt x="73787" y="113270"/>
                </a:cubicBez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63" name="Text 61"/>
          <p:cNvSpPr/>
          <p:nvPr/>
        </p:nvSpPr>
        <p:spPr>
          <a:xfrm>
            <a:off x="7720828" y="4613189"/>
            <a:ext cx="4036541" cy="2562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7" b="1" dirty="0">
                <a:solidFill>
                  <a:srgbClr val="FF704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Struggle #2: Native VLAN Mismatch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7510305" y="4979315"/>
            <a:ext cx="4237910" cy="2196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3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Symptom: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7510305" y="5235604"/>
            <a:ext cx="4237910" cy="2196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3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Console flooded with Native VLAN mismatch error logs.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7510305" y="5533081"/>
            <a:ext cx="4164685" cy="9153"/>
          </a:xfrm>
          <a:custGeom>
            <a:avLst/>
            <a:gdLst/>
            <a:ahLst/>
            <a:cxnLst/>
            <a:rect l="l" t="t" r="r" b="b"/>
            <a:pathLst>
              <a:path w="4164685" h="9153">
                <a:moveTo>
                  <a:pt x="0" y="0"/>
                </a:moveTo>
                <a:lnTo>
                  <a:pt x="4164685" y="0"/>
                </a:lnTo>
                <a:lnTo>
                  <a:pt x="4164685" y="9153"/>
                </a:lnTo>
                <a:lnTo>
                  <a:pt x="0" y="9153"/>
                </a:lnTo>
                <a:lnTo>
                  <a:pt x="0" y="0"/>
                </a:lnTo>
                <a:close/>
              </a:path>
            </a:pathLst>
          </a:custGeom>
          <a:solidFill>
            <a:srgbClr val="FF7043">
              <a:alpha val="30196"/>
            </a:srgbClr>
          </a:solidFill>
          <a:ln/>
        </p:spPr>
      </p:sp>
      <p:sp>
        <p:nvSpPr>
          <p:cNvPr id="67" name="Shape 65"/>
          <p:cNvSpPr/>
          <p:nvPr/>
        </p:nvSpPr>
        <p:spPr>
          <a:xfrm>
            <a:off x="7519458" y="5647495"/>
            <a:ext cx="164757" cy="146450"/>
          </a:xfrm>
          <a:custGeom>
            <a:avLst/>
            <a:gdLst/>
            <a:ahLst/>
            <a:cxnLst/>
            <a:rect l="l" t="t" r="r" b="b"/>
            <a:pathLst>
              <a:path w="164757" h="146450">
                <a:moveTo>
                  <a:pt x="145707" y="28203"/>
                </a:moveTo>
                <a:cubicBezTo>
                  <a:pt x="147881" y="26029"/>
                  <a:pt x="151513" y="26573"/>
                  <a:pt x="152600" y="29433"/>
                </a:cubicBezTo>
                <a:cubicBezTo>
                  <a:pt x="154545" y="34496"/>
                  <a:pt x="155604" y="40016"/>
                  <a:pt x="155604" y="45766"/>
                </a:cubicBezTo>
                <a:cubicBezTo>
                  <a:pt x="155604" y="71051"/>
                  <a:pt x="135123" y="91532"/>
                  <a:pt x="109838" y="91532"/>
                </a:cubicBezTo>
                <a:cubicBezTo>
                  <a:pt x="104832" y="91532"/>
                  <a:pt x="99998" y="90731"/>
                  <a:pt x="95479" y="89243"/>
                </a:cubicBezTo>
                <a:lnTo>
                  <a:pt x="42019" y="142703"/>
                </a:lnTo>
                <a:cubicBezTo>
                  <a:pt x="33981" y="150741"/>
                  <a:pt x="20938" y="150741"/>
                  <a:pt x="12900" y="142703"/>
                </a:cubicBezTo>
                <a:cubicBezTo>
                  <a:pt x="4863" y="134666"/>
                  <a:pt x="4863" y="121623"/>
                  <a:pt x="12900" y="113585"/>
                </a:cubicBezTo>
                <a:lnTo>
                  <a:pt x="66360" y="60125"/>
                </a:lnTo>
                <a:cubicBezTo>
                  <a:pt x="64873" y="55605"/>
                  <a:pt x="64072" y="50800"/>
                  <a:pt x="64072" y="45766"/>
                </a:cubicBezTo>
                <a:cubicBezTo>
                  <a:pt x="64072" y="20480"/>
                  <a:pt x="84552" y="0"/>
                  <a:pt x="109838" y="0"/>
                </a:cubicBezTo>
                <a:cubicBezTo>
                  <a:pt x="115587" y="0"/>
                  <a:pt x="121108" y="1058"/>
                  <a:pt x="126170" y="3003"/>
                </a:cubicBezTo>
                <a:cubicBezTo>
                  <a:pt x="129031" y="4090"/>
                  <a:pt x="129546" y="7723"/>
                  <a:pt x="127400" y="9897"/>
                </a:cubicBezTo>
                <a:lnTo>
                  <a:pt x="102029" y="35268"/>
                </a:lnTo>
                <a:cubicBezTo>
                  <a:pt x="101171" y="36126"/>
                  <a:pt x="100685" y="37299"/>
                  <a:pt x="100685" y="38500"/>
                </a:cubicBezTo>
                <a:lnTo>
                  <a:pt x="100685" y="50342"/>
                </a:lnTo>
                <a:cubicBezTo>
                  <a:pt x="100685" y="52859"/>
                  <a:pt x="102744" y="54919"/>
                  <a:pt x="105261" y="54919"/>
                </a:cubicBezTo>
                <a:lnTo>
                  <a:pt x="117103" y="54919"/>
                </a:lnTo>
                <a:cubicBezTo>
                  <a:pt x="118305" y="54919"/>
                  <a:pt x="119477" y="54433"/>
                  <a:pt x="120335" y="53575"/>
                </a:cubicBezTo>
                <a:lnTo>
                  <a:pt x="145707" y="28203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68" name="Text 66"/>
          <p:cNvSpPr/>
          <p:nvPr/>
        </p:nvSpPr>
        <p:spPr>
          <a:xfrm>
            <a:off x="7693368" y="5610883"/>
            <a:ext cx="4054847" cy="2196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3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Solution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7510305" y="5867171"/>
            <a:ext cx="4237910" cy="4393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3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Manually synchronized VLAN 99 as native VLAN across all trunk links: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7510305" y="6379748"/>
            <a:ext cx="4164685" cy="329514"/>
          </a:xfrm>
          <a:custGeom>
            <a:avLst/>
            <a:gdLst/>
            <a:ahLst/>
            <a:cxnLst/>
            <a:rect l="l" t="t" r="r" b="b"/>
            <a:pathLst>
              <a:path w="4164685" h="329514">
                <a:moveTo>
                  <a:pt x="36612" y="0"/>
                </a:moveTo>
                <a:lnTo>
                  <a:pt x="4128072" y="0"/>
                </a:lnTo>
                <a:cubicBezTo>
                  <a:pt x="4148293" y="0"/>
                  <a:pt x="4164685" y="16392"/>
                  <a:pt x="4164685" y="36612"/>
                </a:cubicBezTo>
                <a:lnTo>
                  <a:pt x="4164685" y="292901"/>
                </a:lnTo>
                <a:cubicBezTo>
                  <a:pt x="4164685" y="313122"/>
                  <a:pt x="4148293" y="329514"/>
                  <a:pt x="4128072" y="329514"/>
                </a:cubicBezTo>
                <a:lnTo>
                  <a:pt x="36612" y="329514"/>
                </a:lnTo>
                <a:cubicBezTo>
                  <a:pt x="16392" y="329514"/>
                  <a:pt x="0" y="313122"/>
                  <a:pt x="0" y="292901"/>
                </a:cubicBezTo>
                <a:lnTo>
                  <a:pt x="0" y="36612"/>
                </a:lnTo>
                <a:cubicBezTo>
                  <a:pt x="0" y="16405"/>
                  <a:pt x="16405" y="0"/>
                  <a:pt x="36612" y="0"/>
                </a:cubicBezTo>
                <a:close/>
              </a:path>
            </a:pathLst>
          </a:custGeom>
          <a:solidFill>
            <a:srgbClr val="263238"/>
          </a:solidFill>
          <a:ln/>
        </p:spPr>
      </p:sp>
      <p:sp>
        <p:nvSpPr>
          <p:cNvPr id="71" name="Text 69"/>
          <p:cNvSpPr/>
          <p:nvPr/>
        </p:nvSpPr>
        <p:spPr>
          <a:xfrm>
            <a:off x="7620143" y="6471279"/>
            <a:ext cx="2455762" cy="146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9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switchport trunk native vlan 99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1469" y="321469"/>
            <a:ext cx="1000125" cy="261937"/>
          </a:xfrm>
          <a:custGeom>
            <a:avLst/>
            <a:gdLst/>
            <a:ahLst/>
            <a:cxnLst/>
            <a:rect l="l" t="t" r="r" b="b"/>
            <a:pathLst>
              <a:path w="1000125" h="261937">
                <a:moveTo>
                  <a:pt x="31749" y="0"/>
                </a:moveTo>
                <a:lnTo>
                  <a:pt x="968376" y="0"/>
                </a:lnTo>
                <a:cubicBezTo>
                  <a:pt x="985910" y="0"/>
                  <a:pt x="1000125" y="14215"/>
                  <a:pt x="1000125" y="31749"/>
                </a:cubicBezTo>
                <a:lnTo>
                  <a:pt x="1000125" y="230188"/>
                </a:lnTo>
                <a:cubicBezTo>
                  <a:pt x="1000125" y="247723"/>
                  <a:pt x="985910" y="261937"/>
                  <a:pt x="968376" y="261938"/>
                </a:cubicBezTo>
                <a:lnTo>
                  <a:pt x="31749" y="261937"/>
                </a:lnTo>
                <a:cubicBezTo>
                  <a:pt x="14215" y="261938"/>
                  <a:pt x="0" y="247723"/>
                  <a:pt x="0" y="230188"/>
                </a:cubicBezTo>
                <a:lnTo>
                  <a:pt x="0" y="31749"/>
                </a:lnTo>
                <a:cubicBezTo>
                  <a:pt x="0" y="14226"/>
                  <a:pt x="14226" y="0"/>
                  <a:pt x="31749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 w="12700">
            <a:solidFill>
              <a:srgbClr val="4DB6AC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420688" y="381000"/>
            <a:ext cx="85687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MODULE 04-05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7500" y="650875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Backbone Aggregation &amp; L3 Routing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17500" y="1063625"/>
            <a:ext cx="762000" cy="31750"/>
          </a:xfrm>
          <a:custGeom>
            <a:avLst/>
            <a:gdLst/>
            <a:ahLst/>
            <a:cxnLst/>
            <a:rect l="l" t="t" r="r" b="b"/>
            <a:pathLst>
              <a:path w="762000" h="31750">
                <a:moveTo>
                  <a:pt x="0" y="0"/>
                </a:moveTo>
                <a:lnTo>
                  <a:pt x="762000" y="0"/>
                </a:lnTo>
                <a:lnTo>
                  <a:pt x="762000" y="31750"/>
                </a:lnTo>
                <a:lnTo>
                  <a:pt x="0" y="31750"/>
                </a:lnTo>
                <a:lnTo>
                  <a:pt x="0" y="0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6" name="Shape 4"/>
          <p:cNvSpPr/>
          <p:nvPr/>
        </p:nvSpPr>
        <p:spPr>
          <a:xfrm>
            <a:off x="333375" y="1222375"/>
            <a:ext cx="5683250" cy="2921000"/>
          </a:xfrm>
          <a:custGeom>
            <a:avLst/>
            <a:gdLst/>
            <a:ahLst/>
            <a:cxnLst/>
            <a:rect l="l" t="t" r="r" b="b"/>
            <a:pathLst>
              <a:path w="5683250" h="2921000">
                <a:moveTo>
                  <a:pt x="31750" y="0"/>
                </a:moveTo>
                <a:lnTo>
                  <a:pt x="5619747" y="0"/>
                </a:lnTo>
                <a:cubicBezTo>
                  <a:pt x="5654819" y="0"/>
                  <a:pt x="5683250" y="28431"/>
                  <a:pt x="5683250" y="63503"/>
                </a:cubicBezTo>
                <a:lnTo>
                  <a:pt x="5683250" y="2857497"/>
                </a:lnTo>
                <a:cubicBezTo>
                  <a:pt x="5683250" y="2892569"/>
                  <a:pt x="5654819" y="2921000"/>
                  <a:pt x="5619747" y="2921000"/>
                </a:cubicBezTo>
                <a:lnTo>
                  <a:pt x="31750" y="2921000"/>
                </a:lnTo>
                <a:cubicBezTo>
                  <a:pt x="14227" y="2921000"/>
                  <a:pt x="0" y="2906773"/>
                  <a:pt x="0" y="2889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333375" y="1222375"/>
            <a:ext cx="31750" cy="2921000"/>
          </a:xfrm>
          <a:custGeom>
            <a:avLst/>
            <a:gdLst/>
            <a:ahLst/>
            <a:cxnLst/>
            <a:rect l="l" t="t" r="r" b="b"/>
            <a:pathLst>
              <a:path w="31750" h="2921000">
                <a:moveTo>
                  <a:pt x="31750" y="0"/>
                </a:moveTo>
                <a:lnTo>
                  <a:pt x="31750" y="0"/>
                </a:lnTo>
                <a:lnTo>
                  <a:pt x="31750" y="2921000"/>
                </a:lnTo>
                <a:lnTo>
                  <a:pt x="31750" y="2921000"/>
                </a:lnTo>
                <a:cubicBezTo>
                  <a:pt x="14227" y="2921000"/>
                  <a:pt x="0" y="2906773"/>
                  <a:pt x="0" y="2889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8" name="Shape 6"/>
          <p:cNvSpPr/>
          <p:nvPr/>
        </p:nvSpPr>
        <p:spPr>
          <a:xfrm>
            <a:off x="517922" y="1412875"/>
            <a:ext cx="178594" cy="158750"/>
          </a:xfrm>
          <a:custGeom>
            <a:avLst/>
            <a:gdLst/>
            <a:ahLst/>
            <a:cxnLst/>
            <a:rect l="l" t="t" r="r" b="b"/>
            <a:pathLst>
              <a:path w="178594" h="158750">
                <a:moveTo>
                  <a:pt x="76895" y="27285"/>
                </a:moveTo>
                <a:lnTo>
                  <a:pt x="101699" y="27285"/>
                </a:lnTo>
                <a:lnTo>
                  <a:pt x="101699" y="42168"/>
                </a:lnTo>
                <a:lnTo>
                  <a:pt x="76895" y="42168"/>
                </a:lnTo>
                <a:lnTo>
                  <a:pt x="76895" y="27285"/>
                </a:lnTo>
                <a:close/>
                <a:moveTo>
                  <a:pt x="74414" y="9922"/>
                </a:moveTo>
                <a:cubicBezTo>
                  <a:pt x="66198" y="9922"/>
                  <a:pt x="59531" y="16588"/>
                  <a:pt x="59531" y="24805"/>
                </a:cubicBezTo>
                <a:lnTo>
                  <a:pt x="59531" y="44648"/>
                </a:lnTo>
                <a:cubicBezTo>
                  <a:pt x="59531" y="52865"/>
                  <a:pt x="66198" y="59531"/>
                  <a:pt x="74414" y="59531"/>
                </a:cubicBezTo>
                <a:lnTo>
                  <a:pt x="79375" y="59531"/>
                </a:lnTo>
                <a:lnTo>
                  <a:pt x="79375" y="69453"/>
                </a:lnTo>
                <a:lnTo>
                  <a:pt x="9922" y="69453"/>
                </a:lnTo>
                <a:cubicBezTo>
                  <a:pt x="4434" y="69453"/>
                  <a:pt x="0" y="73887"/>
                  <a:pt x="0" y="79375"/>
                </a:cubicBezTo>
                <a:cubicBezTo>
                  <a:pt x="0" y="84863"/>
                  <a:pt x="4434" y="89297"/>
                  <a:pt x="9922" y="89297"/>
                </a:cubicBezTo>
                <a:lnTo>
                  <a:pt x="39688" y="89297"/>
                </a:lnTo>
                <a:lnTo>
                  <a:pt x="39688" y="99219"/>
                </a:lnTo>
                <a:lnTo>
                  <a:pt x="34727" y="99219"/>
                </a:lnTo>
                <a:cubicBezTo>
                  <a:pt x="26510" y="99219"/>
                  <a:pt x="19844" y="105885"/>
                  <a:pt x="19844" y="114102"/>
                </a:cubicBezTo>
                <a:lnTo>
                  <a:pt x="19844" y="133945"/>
                </a:lnTo>
                <a:cubicBezTo>
                  <a:pt x="19844" y="142162"/>
                  <a:pt x="26510" y="148828"/>
                  <a:pt x="34727" y="148828"/>
                </a:cubicBezTo>
                <a:lnTo>
                  <a:pt x="64492" y="148828"/>
                </a:lnTo>
                <a:cubicBezTo>
                  <a:pt x="72709" y="148828"/>
                  <a:pt x="79375" y="142162"/>
                  <a:pt x="79375" y="133945"/>
                </a:cubicBezTo>
                <a:lnTo>
                  <a:pt x="79375" y="114102"/>
                </a:lnTo>
                <a:cubicBezTo>
                  <a:pt x="79375" y="105885"/>
                  <a:pt x="72709" y="99219"/>
                  <a:pt x="64492" y="99219"/>
                </a:cubicBezTo>
                <a:lnTo>
                  <a:pt x="59531" y="99219"/>
                </a:lnTo>
                <a:lnTo>
                  <a:pt x="59531" y="89297"/>
                </a:lnTo>
                <a:lnTo>
                  <a:pt x="119062" y="89297"/>
                </a:lnTo>
                <a:lnTo>
                  <a:pt x="119062" y="99219"/>
                </a:lnTo>
                <a:lnTo>
                  <a:pt x="114102" y="99219"/>
                </a:lnTo>
                <a:cubicBezTo>
                  <a:pt x="105885" y="99219"/>
                  <a:pt x="99219" y="105885"/>
                  <a:pt x="99219" y="114102"/>
                </a:cubicBezTo>
                <a:lnTo>
                  <a:pt x="99219" y="133945"/>
                </a:lnTo>
                <a:cubicBezTo>
                  <a:pt x="99219" y="142162"/>
                  <a:pt x="105885" y="148828"/>
                  <a:pt x="114102" y="148828"/>
                </a:cubicBezTo>
                <a:lnTo>
                  <a:pt x="143867" y="148828"/>
                </a:lnTo>
                <a:cubicBezTo>
                  <a:pt x="152084" y="148828"/>
                  <a:pt x="158750" y="142162"/>
                  <a:pt x="158750" y="133945"/>
                </a:cubicBezTo>
                <a:lnTo>
                  <a:pt x="158750" y="114102"/>
                </a:lnTo>
                <a:cubicBezTo>
                  <a:pt x="158750" y="105885"/>
                  <a:pt x="152084" y="99219"/>
                  <a:pt x="143867" y="99219"/>
                </a:cubicBezTo>
                <a:lnTo>
                  <a:pt x="138906" y="99219"/>
                </a:lnTo>
                <a:lnTo>
                  <a:pt x="138906" y="89297"/>
                </a:lnTo>
                <a:lnTo>
                  <a:pt x="168672" y="89297"/>
                </a:lnTo>
                <a:cubicBezTo>
                  <a:pt x="174160" y="89297"/>
                  <a:pt x="178594" y="84863"/>
                  <a:pt x="178594" y="79375"/>
                </a:cubicBezTo>
                <a:cubicBezTo>
                  <a:pt x="178594" y="73887"/>
                  <a:pt x="174160" y="69453"/>
                  <a:pt x="168672" y="69453"/>
                </a:cubicBezTo>
                <a:lnTo>
                  <a:pt x="99219" y="69453"/>
                </a:lnTo>
                <a:lnTo>
                  <a:pt x="99219" y="59531"/>
                </a:lnTo>
                <a:lnTo>
                  <a:pt x="104180" y="59531"/>
                </a:lnTo>
                <a:cubicBezTo>
                  <a:pt x="112396" y="59531"/>
                  <a:pt x="119062" y="52865"/>
                  <a:pt x="119062" y="44648"/>
                </a:cubicBezTo>
                <a:lnTo>
                  <a:pt x="119062" y="24805"/>
                </a:lnTo>
                <a:cubicBezTo>
                  <a:pt x="119062" y="16588"/>
                  <a:pt x="112396" y="9922"/>
                  <a:pt x="104180" y="9922"/>
                </a:cubicBezTo>
                <a:lnTo>
                  <a:pt x="74414" y="9922"/>
                </a:lnTo>
                <a:close/>
                <a:moveTo>
                  <a:pt x="138906" y="116582"/>
                </a:moveTo>
                <a:lnTo>
                  <a:pt x="141387" y="116582"/>
                </a:lnTo>
                <a:lnTo>
                  <a:pt x="141387" y="131465"/>
                </a:lnTo>
                <a:lnTo>
                  <a:pt x="116582" y="131465"/>
                </a:lnTo>
                <a:lnTo>
                  <a:pt x="116582" y="116582"/>
                </a:lnTo>
                <a:lnTo>
                  <a:pt x="138906" y="116582"/>
                </a:lnTo>
                <a:close/>
                <a:moveTo>
                  <a:pt x="59531" y="116582"/>
                </a:moveTo>
                <a:lnTo>
                  <a:pt x="62012" y="116582"/>
                </a:lnTo>
                <a:lnTo>
                  <a:pt x="62012" y="131465"/>
                </a:lnTo>
                <a:lnTo>
                  <a:pt x="37207" y="131465"/>
                </a:lnTo>
                <a:lnTo>
                  <a:pt x="37207" y="116582"/>
                </a:lnTo>
                <a:lnTo>
                  <a:pt x="59531" y="116582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9" name="Text 7"/>
          <p:cNvSpPr/>
          <p:nvPr/>
        </p:nvSpPr>
        <p:spPr>
          <a:xfrm>
            <a:off x="706438" y="1381125"/>
            <a:ext cx="52308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LACP Link Aggregation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08000" y="1730375"/>
            <a:ext cx="5413375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Bundled Gigabit links using </a:t>
            </a:r>
            <a:pPr>
              <a:lnSpc>
                <a:spcPct val="140000"/>
              </a:lnSpc>
            </a:pPr>
            <a:r>
              <a:rPr lang="en-US" sz="1000" b="1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LACP (Link Aggregation Control Protocol)</a:t>
            </a:r>
            <a:pPr>
              <a:lnSpc>
                <a:spcPct val="140000"/>
              </a:lnSpc>
            </a:pPr>
            <a:r>
              <a:rPr lang="en-US" sz="10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increase backbone bandwidth and eliminate single points of failure.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08000" y="2270125"/>
            <a:ext cx="2627313" cy="793750"/>
          </a:xfrm>
          <a:custGeom>
            <a:avLst/>
            <a:gdLst/>
            <a:ahLst/>
            <a:cxnLst/>
            <a:rect l="l" t="t" r="r" b="b"/>
            <a:pathLst>
              <a:path w="2627313" h="793750">
                <a:moveTo>
                  <a:pt x="63500" y="0"/>
                </a:moveTo>
                <a:lnTo>
                  <a:pt x="2563813" y="0"/>
                </a:lnTo>
                <a:cubicBezTo>
                  <a:pt x="2598859" y="0"/>
                  <a:pt x="2627313" y="28453"/>
                  <a:pt x="2627313" y="63500"/>
                </a:cubicBezTo>
                <a:lnTo>
                  <a:pt x="2627313" y="730250"/>
                </a:lnTo>
                <a:cubicBezTo>
                  <a:pt x="2627313" y="765297"/>
                  <a:pt x="2598859" y="793750"/>
                  <a:pt x="2563813" y="793750"/>
                </a:cubicBezTo>
                <a:lnTo>
                  <a:pt x="63500" y="793750"/>
                </a:lnTo>
                <a:cubicBezTo>
                  <a:pt x="28453" y="793750"/>
                  <a:pt x="0" y="765297"/>
                  <a:pt x="0" y="73025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2" name="Shape 10"/>
          <p:cNvSpPr/>
          <p:nvPr/>
        </p:nvSpPr>
        <p:spPr>
          <a:xfrm>
            <a:off x="1726406" y="23653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107156" y="35719"/>
                </a:moveTo>
                <a:cubicBezTo>
                  <a:pt x="107156" y="29148"/>
                  <a:pt x="101821" y="23812"/>
                  <a:pt x="95250" y="23812"/>
                </a:cubicBezTo>
                <a:cubicBezTo>
                  <a:pt x="88679" y="23812"/>
                  <a:pt x="83344" y="29148"/>
                  <a:pt x="83344" y="35719"/>
                </a:cubicBezTo>
                <a:cubicBezTo>
                  <a:pt x="83344" y="42290"/>
                  <a:pt x="88679" y="47625"/>
                  <a:pt x="95250" y="47625"/>
                </a:cubicBezTo>
                <a:cubicBezTo>
                  <a:pt x="101821" y="47625"/>
                  <a:pt x="107156" y="42290"/>
                  <a:pt x="107156" y="35719"/>
                </a:cubicBezTo>
                <a:close/>
                <a:moveTo>
                  <a:pt x="95250" y="154781"/>
                </a:moveTo>
                <a:cubicBezTo>
                  <a:pt x="108384" y="154781"/>
                  <a:pt x="119063" y="144103"/>
                  <a:pt x="119063" y="130969"/>
                </a:cubicBezTo>
                <a:cubicBezTo>
                  <a:pt x="119063" y="124941"/>
                  <a:pt x="116830" y="119397"/>
                  <a:pt x="113109" y="115230"/>
                </a:cubicBezTo>
                <a:lnTo>
                  <a:pt x="138968" y="63550"/>
                </a:lnTo>
                <a:cubicBezTo>
                  <a:pt x="141163" y="59122"/>
                  <a:pt x="139378" y="53764"/>
                  <a:pt x="134987" y="51569"/>
                </a:cubicBezTo>
                <a:cubicBezTo>
                  <a:pt x="130597" y="49374"/>
                  <a:pt x="125202" y="51160"/>
                  <a:pt x="123006" y="55550"/>
                </a:cubicBezTo>
                <a:lnTo>
                  <a:pt x="97148" y="107231"/>
                </a:lnTo>
                <a:cubicBezTo>
                  <a:pt x="96515" y="107193"/>
                  <a:pt x="95883" y="107156"/>
                  <a:pt x="95250" y="107156"/>
                </a:cubicBezTo>
                <a:cubicBezTo>
                  <a:pt x="82116" y="107156"/>
                  <a:pt x="71438" y="117835"/>
                  <a:pt x="71438" y="130969"/>
                </a:cubicBezTo>
                <a:cubicBezTo>
                  <a:pt x="71438" y="144103"/>
                  <a:pt x="82116" y="154781"/>
                  <a:pt x="95250" y="154781"/>
                </a:cubicBezTo>
                <a:close/>
                <a:moveTo>
                  <a:pt x="65484" y="53578"/>
                </a:moveTo>
                <a:cubicBezTo>
                  <a:pt x="65484" y="47007"/>
                  <a:pt x="60149" y="41672"/>
                  <a:pt x="53578" y="41672"/>
                </a:cubicBezTo>
                <a:cubicBezTo>
                  <a:pt x="47007" y="41672"/>
                  <a:pt x="41672" y="47007"/>
                  <a:pt x="41672" y="53578"/>
                </a:cubicBezTo>
                <a:cubicBezTo>
                  <a:pt x="41672" y="60149"/>
                  <a:pt x="47007" y="65484"/>
                  <a:pt x="53578" y="65484"/>
                </a:cubicBezTo>
                <a:cubicBezTo>
                  <a:pt x="60149" y="65484"/>
                  <a:pt x="65484" y="60149"/>
                  <a:pt x="65484" y="53578"/>
                </a:cubicBezTo>
                <a:close/>
                <a:moveTo>
                  <a:pt x="35719" y="107156"/>
                </a:moveTo>
                <a:cubicBezTo>
                  <a:pt x="42290" y="107156"/>
                  <a:pt x="47625" y="101821"/>
                  <a:pt x="47625" y="95250"/>
                </a:cubicBezTo>
                <a:cubicBezTo>
                  <a:pt x="47625" y="88679"/>
                  <a:pt x="42290" y="83344"/>
                  <a:pt x="35719" y="83344"/>
                </a:cubicBezTo>
                <a:cubicBezTo>
                  <a:pt x="29148" y="83344"/>
                  <a:pt x="23812" y="88679"/>
                  <a:pt x="23812" y="95250"/>
                </a:cubicBezTo>
                <a:cubicBezTo>
                  <a:pt x="23812" y="101821"/>
                  <a:pt x="29148" y="107156"/>
                  <a:pt x="35719" y="107156"/>
                </a:cubicBezTo>
                <a:close/>
                <a:moveTo>
                  <a:pt x="166688" y="95250"/>
                </a:moveTo>
                <a:cubicBezTo>
                  <a:pt x="166688" y="88679"/>
                  <a:pt x="161352" y="83344"/>
                  <a:pt x="154781" y="83344"/>
                </a:cubicBezTo>
                <a:cubicBezTo>
                  <a:pt x="148210" y="83344"/>
                  <a:pt x="142875" y="88679"/>
                  <a:pt x="142875" y="95250"/>
                </a:cubicBezTo>
                <a:cubicBezTo>
                  <a:pt x="142875" y="101821"/>
                  <a:pt x="148210" y="107156"/>
                  <a:pt x="154781" y="107156"/>
                </a:cubicBezTo>
                <a:cubicBezTo>
                  <a:pt x="161352" y="107156"/>
                  <a:pt x="166688" y="101821"/>
                  <a:pt x="166688" y="9525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3" name="Text 11"/>
          <p:cNvSpPr/>
          <p:nvPr/>
        </p:nvSpPr>
        <p:spPr>
          <a:xfrm>
            <a:off x="571500" y="2619375"/>
            <a:ext cx="2500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Increased BW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75469" y="2809875"/>
            <a:ext cx="2492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Combined throughput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230563" y="2270125"/>
            <a:ext cx="2627313" cy="793750"/>
          </a:xfrm>
          <a:custGeom>
            <a:avLst/>
            <a:gdLst/>
            <a:ahLst/>
            <a:cxnLst/>
            <a:rect l="l" t="t" r="r" b="b"/>
            <a:pathLst>
              <a:path w="2627313" h="793750">
                <a:moveTo>
                  <a:pt x="63500" y="0"/>
                </a:moveTo>
                <a:lnTo>
                  <a:pt x="2563813" y="0"/>
                </a:lnTo>
                <a:cubicBezTo>
                  <a:pt x="2598859" y="0"/>
                  <a:pt x="2627313" y="28453"/>
                  <a:pt x="2627313" y="63500"/>
                </a:cubicBezTo>
                <a:lnTo>
                  <a:pt x="2627313" y="730250"/>
                </a:lnTo>
                <a:cubicBezTo>
                  <a:pt x="2627313" y="765297"/>
                  <a:pt x="2598859" y="793750"/>
                  <a:pt x="2563813" y="793750"/>
                </a:cubicBezTo>
                <a:lnTo>
                  <a:pt x="63500" y="793750"/>
                </a:lnTo>
                <a:cubicBezTo>
                  <a:pt x="28453" y="793750"/>
                  <a:pt x="0" y="765297"/>
                  <a:pt x="0" y="73025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6" name="Shape 14"/>
          <p:cNvSpPr/>
          <p:nvPr/>
        </p:nvSpPr>
        <p:spPr>
          <a:xfrm>
            <a:off x="4448969" y="23653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7" name="Text 15"/>
          <p:cNvSpPr/>
          <p:nvPr/>
        </p:nvSpPr>
        <p:spPr>
          <a:xfrm>
            <a:off x="3294063" y="2619375"/>
            <a:ext cx="2500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Redundancy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298031" y="2809875"/>
            <a:ext cx="2492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Failover protection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08000" y="3190875"/>
            <a:ext cx="5349875" cy="793750"/>
          </a:xfrm>
          <a:custGeom>
            <a:avLst/>
            <a:gdLst/>
            <a:ahLst/>
            <a:cxnLst/>
            <a:rect l="l" t="t" r="r" b="b"/>
            <a:pathLst>
              <a:path w="5349875" h="793750">
                <a:moveTo>
                  <a:pt x="31750" y="0"/>
                </a:moveTo>
                <a:lnTo>
                  <a:pt x="5318125" y="0"/>
                </a:lnTo>
                <a:cubicBezTo>
                  <a:pt x="5335648" y="0"/>
                  <a:pt x="5349875" y="14227"/>
                  <a:pt x="5349875" y="31750"/>
                </a:cubicBezTo>
                <a:lnTo>
                  <a:pt x="5349875" y="762000"/>
                </a:lnTo>
                <a:cubicBezTo>
                  <a:pt x="5349875" y="779523"/>
                  <a:pt x="5335648" y="793750"/>
                  <a:pt x="5318125" y="793750"/>
                </a:cubicBezTo>
                <a:lnTo>
                  <a:pt x="31750" y="793750"/>
                </a:lnTo>
                <a:cubicBezTo>
                  <a:pt x="14227" y="793750"/>
                  <a:pt x="0" y="779523"/>
                  <a:pt x="0" y="762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63238"/>
          </a:solidFill>
          <a:ln/>
        </p:spPr>
      </p:sp>
      <p:sp>
        <p:nvSpPr>
          <p:cNvPr id="20" name="Text 18"/>
          <p:cNvSpPr/>
          <p:nvPr/>
        </p:nvSpPr>
        <p:spPr>
          <a:xfrm>
            <a:off x="603250" y="3254375"/>
            <a:ext cx="521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Create Port-Channel interface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03250" y="3444875"/>
            <a:ext cx="521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CEF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interface Port-channel1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03250" y="3603625"/>
            <a:ext cx="521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CEF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switchport mode trunk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03250" y="3762375"/>
            <a:ext cx="521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CEF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switchport trunk allowed vlan 10,20,30,99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33375" y="4270375"/>
            <a:ext cx="5683250" cy="2159000"/>
          </a:xfrm>
          <a:custGeom>
            <a:avLst/>
            <a:gdLst/>
            <a:ahLst/>
            <a:cxnLst/>
            <a:rect l="l" t="t" r="r" b="b"/>
            <a:pathLst>
              <a:path w="5683250" h="2159000">
                <a:moveTo>
                  <a:pt x="31750" y="0"/>
                </a:moveTo>
                <a:lnTo>
                  <a:pt x="5619754" y="0"/>
                </a:lnTo>
                <a:cubicBezTo>
                  <a:pt x="5654822" y="0"/>
                  <a:pt x="5683250" y="28428"/>
                  <a:pt x="5683250" y="63496"/>
                </a:cubicBezTo>
                <a:lnTo>
                  <a:pt x="5683250" y="2095504"/>
                </a:lnTo>
                <a:cubicBezTo>
                  <a:pt x="5683250" y="2130572"/>
                  <a:pt x="5654822" y="2159000"/>
                  <a:pt x="5619754" y="2159000"/>
                </a:cubicBezTo>
                <a:lnTo>
                  <a:pt x="31750" y="2159000"/>
                </a:lnTo>
                <a:cubicBezTo>
                  <a:pt x="14227" y="2159000"/>
                  <a:pt x="0" y="2144773"/>
                  <a:pt x="0" y="2127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333375" y="4270375"/>
            <a:ext cx="31750" cy="2159000"/>
          </a:xfrm>
          <a:custGeom>
            <a:avLst/>
            <a:gdLst/>
            <a:ahLst/>
            <a:cxnLst/>
            <a:rect l="l" t="t" r="r" b="b"/>
            <a:pathLst>
              <a:path w="31750" h="2159000">
                <a:moveTo>
                  <a:pt x="31750" y="0"/>
                </a:moveTo>
                <a:lnTo>
                  <a:pt x="31750" y="0"/>
                </a:lnTo>
                <a:lnTo>
                  <a:pt x="31750" y="2159000"/>
                </a:lnTo>
                <a:lnTo>
                  <a:pt x="31750" y="2159000"/>
                </a:lnTo>
                <a:cubicBezTo>
                  <a:pt x="14227" y="2159000"/>
                  <a:pt x="0" y="2144773"/>
                  <a:pt x="0" y="2127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6" name="Shape 24"/>
          <p:cNvSpPr/>
          <p:nvPr/>
        </p:nvSpPr>
        <p:spPr>
          <a:xfrm>
            <a:off x="527844" y="4460875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158750" y="29766"/>
                </a:moveTo>
                <a:cubicBezTo>
                  <a:pt x="158750" y="45331"/>
                  <a:pt x="140426" y="68554"/>
                  <a:pt x="132519" y="77825"/>
                </a:cubicBezTo>
                <a:cubicBezTo>
                  <a:pt x="131341" y="79189"/>
                  <a:pt x="129604" y="79716"/>
                  <a:pt x="128023" y="79375"/>
                </a:cubicBezTo>
                <a:lnTo>
                  <a:pt x="99219" y="79375"/>
                </a:lnTo>
                <a:cubicBezTo>
                  <a:pt x="93731" y="79375"/>
                  <a:pt x="89297" y="83809"/>
                  <a:pt x="89297" y="89297"/>
                </a:cubicBezTo>
                <a:cubicBezTo>
                  <a:pt x="89297" y="94785"/>
                  <a:pt x="93731" y="99219"/>
                  <a:pt x="99219" y="99219"/>
                </a:cubicBezTo>
                <a:lnTo>
                  <a:pt x="128984" y="99219"/>
                </a:lnTo>
                <a:cubicBezTo>
                  <a:pt x="145417" y="99219"/>
                  <a:pt x="158750" y="112551"/>
                  <a:pt x="158750" y="128984"/>
                </a:cubicBezTo>
                <a:cubicBezTo>
                  <a:pt x="158750" y="145417"/>
                  <a:pt x="145417" y="158750"/>
                  <a:pt x="128984" y="158750"/>
                </a:cubicBezTo>
                <a:lnTo>
                  <a:pt x="43284" y="158750"/>
                </a:lnTo>
                <a:cubicBezTo>
                  <a:pt x="45982" y="155680"/>
                  <a:pt x="49268" y="151743"/>
                  <a:pt x="52586" y="147340"/>
                </a:cubicBezTo>
                <a:cubicBezTo>
                  <a:pt x="54539" y="144735"/>
                  <a:pt x="56555" y="141883"/>
                  <a:pt x="58477" y="138906"/>
                </a:cubicBezTo>
                <a:lnTo>
                  <a:pt x="128984" y="138906"/>
                </a:lnTo>
                <a:cubicBezTo>
                  <a:pt x="134472" y="138906"/>
                  <a:pt x="138906" y="134472"/>
                  <a:pt x="138906" y="128984"/>
                </a:cubicBezTo>
                <a:cubicBezTo>
                  <a:pt x="138906" y="123496"/>
                  <a:pt x="134472" y="119062"/>
                  <a:pt x="128984" y="119062"/>
                </a:cubicBezTo>
                <a:lnTo>
                  <a:pt x="99219" y="119062"/>
                </a:lnTo>
                <a:cubicBezTo>
                  <a:pt x="82786" y="119062"/>
                  <a:pt x="69453" y="105730"/>
                  <a:pt x="69453" y="89297"/>
                </a:cubicBezTo>
                <a:cubicBezTo>
                  <a:pt x="69453" y="72864"/>
                  <a:pt x="82786" y="59531"/>
                  <a:pt x="99219" y="59531"/>
                </a:cubicBezTo>
                <a:lnTo>
                  <a:pt x="111559" y="59531"/>
                </a:lnTo>
                <a:cubicBezTo>
                  <a:pt x="105048" y="49764"/>
                  <a:pt x="99219" y="38540"/>
                  <a:pt x="99219" y="29766"/>
                </a:cubicBezTo>
                <a:cubicBezTo>
                  <a:pt x="99219" y="13333"/>
                  <a:pt x="112551" y="0"/>
                  <a:pt x="128984" y="0"/>
                </a:cubicBezTo>
                <a:cubicBezTo>
                  <a:pt x="145417" y="0"/>
                  <a:pt x="158750" y="13333"/>
                  <a:pt x="158750" y="29766"/>
                </a:cubicBezTo>
                <a:close/>
                <a:moveTo>
                  <a:pt x="36308" y="151650"/>
                </a:moveTo>
                <a:cubicBezTo>
                  <a:pt x="35130" y="152983"/>
                  <a:pt x="34075" y="154161"/>
                  <a:pt x="33176" y="155153"/>
                </a:cubicBezTo>
                <a:lnTo>
                  <a:pt x="32618" y="155773"/>
                </a:lnTo>
                <a:lnTo>
                  <a:pt x="32556" y="155711"/>
                </a:lnTo>
                <a:cubicBezTo>
                  <a:pt x="30696" y="157138"/>
                  <a:pt x="28029" y="156952"/>
                  <a:pt x="26355" y="155153"/>
                </a:cubicBezTo>
                <a:cubicBezTo>
                  <a:pt x="18542" y="146658"/>
                  <a:pt x="0" y="124799"/>
                  <a:pt x="0" y="109141"/>
                </a:cubicBezTo>
                <a:cubicBezTo>
                  <a:pt x="0" y="92708"/>
                  <a:pt x="13333" y="79375"/>
                  <a:pt x="29766" y="79375"/>
                </a:cubicBezTo>
                <a:cubicBezTo>
                  <a:pt x="46199" y="79375"/>
                  <a:pt x="59531" y="92708"/>
                  <a:pt x="59531" y="109141"/>
                </a:cubicBezTo>
                <a:cubicBezTo>
                  <a:pt x="59531" y="118442"/>
                  <a:pt x="52989" y="129915"/>
                  <a:pt x="46044" y="139495"/>
                </a:cubicBezTo>
                <a:cubicBezTo>
                  <a:pt x="42726" y="144053"/>
                  <a:pt x="39315" y="148177"/>
                  <a:pt x="36494" y="151433"/>
                </a:cubicBezTo>
                <a:lnTo>
                  <a:pt x="36308" y="151650"/>
                </a:lnTo>
                <a:close/>
                <a:moveTo>
                  <a:pt x="39688" y="109141"/>
                </a:moveTo>
                <a:cubicBezTo>
                  <a:pt x="39688" y="103665"/>
                  <a:pt x="35242" y="99219"/>
                  <a:pt x="29766" y="99219"/>
                </a:cubicBezTo>
                <a:cubicBezTo>
                  <a:pt x="24290" y="99219"/>
                  <a:pt x="19844" y="103665"/>
                  <a:pt x="19844" y="109141"/>
                </a:cubicBezTo>
                <a:cubicBezTo>
                  <a:pt x="19844" y="114617"/>
                  <a:pt x="24290" y="119062"/>
                  <a:pt x="29766" y="119062"/>
                </a:cubicBezTo>
                <a:cubicBezTo>
                  <a:pt x="35242" y="119062"/>
                  <a:pt x="39688" y="114617"/>
                  <a:pt x="39688" y="109141"/>
                </a:cubicBezTo>
                <a:close/>
                <a:moveTo>
                  <a:pt x="128984" y="39688"/>
                </a:moveTo>
                <a:cubicBezTo>
                  <a:pt x="134460" y="39688"/>
                  <a:pt x="138906" y="35242"/>
                  <a:pt x="138906" y="29766"/>
                </a:cubicBezTo>
                <a:cubicBezTo>
                  <a:pt x="138906" y="24290"/>
                  <a:pt x="134460" y="19844"/>
                  <a:pt x="128984" y="19844"/>
                </a:cubicBezTo>
                <a:cubicBezTo>
                  <a:pt x="123508" y="19844"/>
                  <a:pt x="119062" y="24290"/>
                  <a:pt x="119062" y="29766"/>
                </a:cubicBezTo>
                <a:cubicBezTo>
                  <a:pt x="119062" y="35242"/>
                  <a:pt x="123508" y="39688"/>
                  <a:pt x="128984" y="39688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7" name="Text 25"/>
          <p:cNvSpPr/>
          <p:nvPr/>
        </p:nvSpPr>
        <p:spPr>
          <a:xfrm>
            <a:off x="706438" y="4429125"/>
            <a:ext cx="52308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Layer 3 Routing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08000" y="4778375"/>
            <a:ext cx="5413375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Converted switch ports to </a:t>
            </a:r>
            <a:pPr>
              <a:lnSpc>
                <a:spcPct val="140000"/>
              </a:lnSpc>
            </a:pPr>
            <a:r>
              <a:rPr lang="en-US" sz="1000" b="1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Routed Ports</a:t>
            </a:r>
            <a:pPr>
              <a:lnSpc>
                <a:spcPct val="140000"/>
              </a:lnSpc>
            </a:pPr>
            <a:r>
              <a:rPr lang="en-US" sz="10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direct core router connection using Point-to-Point IP addressing.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08000" y="5318125"/>
            <a:ext cx="5349875" cy="952500"/>
          </a:xfrm>
          <a:custGeom>
            <a:avLst/>
            <a:gdLst/>
            <a:ahLst/>
            <a:cxnLst/>
            <a:rect l="l" t="t" r="r" b="b"/>
            <a:pathLst>
              <a:path w="5349875" h="952500">
                <a:moveTo>
                  <a:pt x="31747" y="0"/>
                </a:moveTo>
                <a:lnTo>
                  <a:pt x="5318128" y="0"/>
                </a:lnTo>
                <a:cubicBezTo>
                  <a:pt x="5335661" y="0"/>
                  <a:pt x="5349875" y="14214"/>
                  <a:pt x="5349875" y="31747"/>
                </a:cubicBezTo>
                <a:lnTo>
                  <a:pt x="5349875" y="920753"/>
                </a:lnTo>
                <a:cubicBezTo>
                  <a:pt x="5349875" y="938286"/>
                  <a:pt x="5335661" y="952500"/>
                  <a:pt x="5318128" y="952500"/>
                </a:cubicBezTo>
                <a:lnTo>
                  <a:pt x="31747" y="952500"/>
                </a:lnTo>
                <a:cubicBezTo>
                  <a:pt x="14214" y="952500"/>
                  <a:pt x="0" y="938286"/>
                  <a:pt x="0" y="920753"/>
                </a:cubicBezTo>
                <a:lnTo>
                  <a:pt x="0" y="31747"/>
                </a:lnTo>
                <a:cubicBezTo>
                  <a:pt x="0" y="14225"/>
                  <a:pt x="14225" y="0"/>
                  <a:pt x="31747" y="0"/>
                </a:cubicBezTo>
                <a:close/>
              </a:path>
            </a:pathLst>
          </a:custGeom>
          <a:solidFill>
            <a:srgbClr val="263238"/>
          </a:solidFill>
          <a:ln/>
        </p:spPr>
      </p:sp>
      <p:sp>
        <p:nvSpPr>
          <p:cNvPr id="30" name="Text 28"/>
          <p:cNvSpPr/>
          <p:nvPr/>
        </p:nvSpPr>
        <p:spPr>
          <a:xfrm>
            <a:off x="603250" y="5381625"/>
            <a:ext cx="521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Convert to routed port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03250" y="5572125"/>
            <a:ext cx="521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CEF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interface GigabitEthernet1/0/1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03250" y="5730875"/>
            <a:ext cx="521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CEF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switchport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03250" y="5889625"/>
            <a:ext cx="521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CEF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 address 10.0.0.1 255.255.255.252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03250" y="6048375"/>
            <a:ext cx="521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CEF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shutdown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183313" y="1230313"/>
            <a:ext cx="5683250" cy="5635625"/>
          </a:xfrm>
          <a:custGeom>
            <a:avLst/>
            <a:gdLst/>
            <a:ahLst/>
            <a:cxnLst/>
            <a:rect l="l" t="t" r="r" b="b"/>
            <a:pathLst>
              <a:path w="5683250" h="5635625">
                <a:moveTo>
                  <a:pt x="63513" y="0"/>
                </a:moveTo>
                <a:lnTo>
                  <a:pt x="5619737" y="0"/>
                </a:lnTo>
                <a:cubicBezTo>
                  <a:pt x="5654814" y="0"/>
                  <a:pt x="5683250" y="28436"/>
                  <a:pt x="5683250" y="63513"/>
                </a:cubicBezTo>
                <a:lnTo>
                  <a:pt x="5683250" y="5572112"/>
                </a:lnTo>
                <a:cubicBezTo>
                  <a:pt x="5683250" y="5607189"/>
                  <a:pt x="5654814" y="5635625"/>
                  <a:pt x="5619737" y="5635625"/>
                </a:cubicBezTo>
                <a:lnTo>
                  <a:pt x="63513" y="5635625"/>
                </a:lnTo>
                <a:cubicBezTo>
                  <a:pt x="28436" y="5635625"/>
                  <a:pt x="0" y="5607189"/>
                  <a:pt x="0" y="5572112"/>
                </a:cubicBezTo>
                <a:lnTo>
                  <a:pt x="0" y="63513"/>
                </a:lnTo>
                <a:cubicBezTo>
                  <a:pt x="0" y="28436"/>
                  <a:pt x="28436" y="0"/>
                  <a:pt x="63513" y="0"/>
                </a:cubicBezTo>
                <a:close/>
              </a:path>
            </a:pathLst>
          </a:custGeom>
          <a:solidFill>
            <a:srgbClr val="FF7043">
              <a:alpha val="14902"/>
            </a:srgbClr>
          </a:solidFill>
          <a:ln w="25400">
            <a:solidFill>
              <a:srgbClr val="FF7043"/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6385719" y="14287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59717" y="-9823"/>
                </a:moveTo>
                <a:cubicBezTo>
                  <a:pt x="63178" y="-12725"/>
                  <a:pt x="68275" y="-12613"/>
                  <a:pt x="71586" y="-9488"/>
                </a:cubicBezTo>
                <a:cubicBezTo>
                  <a:pt x="76163" y="-5172"/>
                  <a:pt x="80256" y="-409"/>
                  <a:pt x="84200" y="4428"/>
                </a:cubicBezTo>
                <a:cubicBezTo>
                  <a:pt x="89222" y="10567"/>
                  <a:pt x="95250" y="18678"/>
                  <a:pt x="101054" y="28315"/>
                </a:cubicBezTo>
                <a:cubicBezTo>
                  <a:pt x="102989" y="25784"/>
                  <a:pt x="104775" y="23552"/>
                  <a:pt x="106338" y="21654"/>
                </a:cubicBezTo>
                <a:cubicBezTo>
                  <a:pt x="106747" y="21171"/>
                  <a:pt x="107156" y="20650"/>
                  <a:pt x="107566" y="20129"/>
                </a:cubicBezTo>
                <a:cubicBezTo>
                  <a:pt x="110505" y="16483"/>
                  <a:pt x="114151" y="11906"/>
                  <a:pt x="119025" y="11906"/>
                </a:cubicBezTo>
                <a:cubicBezTo>
                  <a:pt x="124011" y="11906"/>
                  <a:pt x="127508" y="16334"/>
                  <a:pt x="130485" y="20129"/>
                </a:cubicBezTo>
                <a:cubicBezTo>
                  <a:pt x="130969" y="20762"/>
                  <a:pt x="131452" y="21357"/>
                  <a:pt x="131936" y="21915"/>
                </a:cubicBezTo>
                <a:cubicBezTo>
                  <a:pt x="135768" y="26529"/>
                  <a:pt x="140866" y="33189"/>
                  <a:pt x="145963" y="41411"/>
                </a:cubicBezTo>
                <a:cubicBezTo>
                  <a:pt x="156083" y="57745"/>
                  <a:pt x="166650" y="81000"/>
                  <a:pt x="166650" y="107119"/>
                </a:cubicBezTo>
                <a:cubicBezTo>
                  <a:pt x="166650" y="153144"/>
                  <a:pt x="129332" y="190463"/>
                  <a:pt x="83307" y="190463"/>
                </a:cubicBezTo>
                <a:cubicBezTo>
                  <a:pt x="37281" y="190463"/>
                  <a:pt x="0" y="153181"/>
                  <a:pt x="0" y="107156"/>
                </a:cubicBezTo>
                <a:cubicBezTo>
                  <a:pt x="0" y="73261"/>
                  <a:pt x="15292" y="43904"/>
                  <a:pt x="29952" y="23440"/>
                </a:cubicBezTo>
                <a:cubicBezTo>
                  <a:pt x="37356" y="13134"/>
                  <a:pt x="44723" y="4874"/>
                  <a:pt x="50267" y="-781"/>
                </a:cubicBezTo>
                <a:cubicBezTo>
                  <a:pt x="53318" y="-3907"/>
                  <a:pt x="56406" y="-6995"/>
                  <a:pt x="59754" y="-9785"/>
                </a:cubicBezTo>
                <a:close/>
                <a:moveTo>
                  <a:pt x="83976" y="154781"/>
                </a:moveTo>
                <a:cubicBezTo>
                  <a:pt x="93390" y="154781"/>
                  <a:pt x="101724" y="152177"/>
                  <a:pt x="109575" y="146968"/>
                </a:cubicBezTo>
                <a:cubicBezTo>
                  <a:pt x="125239" y="136029"/>
                  <a:pt x="129443" y="114151"/>
                  <a:pt x="120030" y="96962"/>
                </a:cubicBezTo>
                <a:cubicBezTo>
                  <a:pt x="118356" y="93613"/>
                  <a:pt x="114077" y="93390"/>
                  <a:pt x="111658" y="96217"/>
                </a:cubicBezTo>
                <a:lnTo>
                  <a:pt x="102282" y="107119"/>
                </a:lnTo>
                <a:cubicBezTo>
                  <a:pt x="99826" y="109947"/>
                  <a:pt x="95399" y="109872"/>
                  <a:pt x="93092" y="106933"/>
                </a:cubicBezTo>
                <a:cubicBezTo>
                  <a:pt x="86655" y="98710"/>
                  <a:pt x="74823" y="83716"/>
                  <a:pt x="68796" y="76051"/>
                </a:cubicBezTo>
                <a:cubicBezTo>
                  <a:pt x="66787" y="73484"/>
                  <a:pt x="63140" y="73075"/>
                  <a:pt x="60796" y="75344"/>
                </a:cubicBezTo>
                <a:cubicBezTo>
                  <a:pt x="53987" y="81967"/>
                  <a:pt x="41635" y="96478"/>
                  <a:pt x="41635" y="114151"/>
                </a:cubicBezTo>
                <a:cubicBezTo>
                  <a:pt x="41635" y="139675"/>
                  <a:pt x="60461" y="154781"/>
                  <a:pt x="83939" y="154781"/>
                </a:cubicBez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37" name="Text 35"/>
          <p:cNvSpPr/>
          <p:nvPr/>
        </p:nvSpPr>
        <p:spPr>
          <a:xfrm>
            <a:off x="6588125" y="1397000"/>
            <a:ext cx="5207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FF704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Major Struggle: Port Suspension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350000" y="1778000"/>
            <a:ext cx="5349875" cy="920750"/>
          </a:xfrm>
          <a:custGeom>
            <a:avLst/>
            <a:gdLst/>
            <a:ahLst/>
            <a:cxnLst/>
            <a:rect l="l" t="t" r="r" b="b"/>
            <a:pathLst>
              <a:path w="5349875" h="920750">
                <a:moveTo>
                  <a:pt x="63504" y="0"/>
                </a:moveTo>
                <a:lnTo>
                  <a:pt x="5286371" y="0"/>
                </a:lnTo>
                <a:cubicBezTo>
                  <a:pt x="5321443" y="0"/>
                  <a:pt x="5349875" y="28432"/>
                  <a:pt x="5349875" y="63504"/>
                </a:cubicBezTo>
                <a:lnTo>
                  <a:pt x="5349875" y="857246"/>
                </a:lnTo>
                <a:cubicBezTo>
                  <a:pt x="5349875" y="892318"/>
                  <a:pt x="5321443" y="920750"/>
                  <a:pt x="5286371" y="920750"/>
                </a:cubicBezTo>
                <a:lnTo>
                  <a:pt x="63504" y="920750"/>
                </a:lnTo>
                <a:cubicBezTo>
                  <a:pt x="28432" y="920750"/>
                  <a:pt x="0" y="892318"/>
                  <a:pt x="0" y="857246"/>
                </a:cubicBezTo>
                <a:lnTo>
                  <a:pt x="0" y="63504"/>
                </a:lnTo>
                <a:cubicBezTo>
                  <a:pt x="0" y="28432"/>
                  <a:pt x="28432" y="0"/>
                  <a:pt x="63504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9" name="Shape 37"/>
          <p:cNvSpPr/>
          <p:nvPr/>
        </p:nvSpPr>
        <p:spPr>
          <a:xfrm>
            <a:off x="6492875" y="1936750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41424" y="41424"/>
                </a:moveTo>
                <a:cubicBezTo>
                  <a:pt x="43755" y="39092"/>
                  <a:pt x="47526" y="39092"/>
                  <a:pt x="49833" y="41424"/>
                </a:cubicBezTo>
                <a:lnTo>
                  <a:pt x="63475" y="55066"/>
                </a:lnTo>
                <a:lnTo>
                  <a:pt x="77118" y="41424"/>
                </a:lnTo>
                <a:cubicBezTo>
                  <a:pt x="79449" y="39092"/>
                  <a:pt x="83220" y="39092"/>
                  <a:pt x="85527" y="41424"/>
                </a:cubicBezTo>
                <a:cubicBezTo>
                  <a:pt x="87833" y="43755"/>
                  <a:pt x="87858" y="47526"/>
                  <a:pt x="85527" y="49833"/>
                </a:cubicBezTo>
                <a:lnTo>
                  <a:pt x="71884" y="63475"/>
                </a:lnTo>
                <a:lnTo>
                  <a:pt x="85527" y="77118"/>
                </a:lnTo>
                <a:cubicBezTo>
                  <a:pt x="87858" y="79449"/>
                  <a:pt x="87858" y="83220"/>
                  <a:pt x="85527" y="85527"/>
                </a:cubicBezTo>
                <a:cubicBezTo>
                  <a:pt x="83195" y="87833"/>
                  <a:pt x="79425" y="87858"/>
                  <a:pt x="77118" y="85527"/>
                </a:cubicBezTo>
                <a:lnTo>
                  <a:pt x="63475" y="71884"/>
                </a:lnTo>
                <a:lnTo>
                  <a:pt x="49833" y="85527"/>
                </a:lnTo>
                <a:cubicBezTo>
                  <a:pt x="47501" y="87858"/>
                  <a:pt x="43731" y="87858"/>
                  <a:pt x="41424" y="85527"/>
                </a:cubicBezTo>
                <a:cubicBezTo>
                  <a:pt x="39117" y="83195"/>
                  <a:pt x="39092" y="79425"/>
                  <a:pt x="41424" y="77118"/>
                </a:cubicBezTo>
                <a:lnTo>
                  <a:pt x="55066" y="63475"/>
                </a:lnTo>
                <a:lnTo>
                  <a:pt x="41424" y="49833"/>
                </a:lnTo>
                <a:cubicBezTo>
                  <a:pt x="39092" y="47501"/>
                  <a:pt x="39092" y="43731"/>
                  <a:pt x="41424" y="41424"/>
                </a:cubicBez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40" name="Text 38"/>
          <p:cNvSpPr/>
          <p:nvPr/>
        </p:nvSpPr>
        <p:spPr>
          <a:xfrm>
            <a:off x="6635750" y="1905000"/>
            <a:ext cx="5000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Critical Problem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477000" y="2159000"/>
            <a:ext cx="5159375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Switch </a:t>
            </a:r>
            <a:pPr>
              <a:lnSpc>
                <a:spcPct val="140000"/>
              </a:lnSpc>
            </a:pPr>
            <a:r>
              <a:rPr lang="en-US" sz="1000" b="1" dirty="0">
                <a:solidFill>
                  <a:srgbClr val="FF7043"/>
                </a:solidFill>
                <a:highlight>
                  <a:srgbClr val="FF7043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suspended the ports </a:t>
            </a:r>
            <a:pPr>
              <a:lnSpc>
                <a:spcPct val="140000"/>
              </a:lnSpc>
            </a:pPr>
            <a:r>
              <a:rPr lang="en-US" sz="10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due to configuration mismatches between physical interfaces and the virtual Port-Channel.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350000" y="2825750"/>
            <a:ext cx="5349875" cy="1158875"/>
          </a:xfrm>
          <a:custGeom>
            <a:avLst/>
            <a:gdLst/>
            <a:ahLst/>
            <a:cxnLst/>
            <a:rect l="l" t="t" r="r" b="b"/>
            <a:pathLst>
              <a:path w="5349875" h="1158875">
                <a:moveTo>
                  <a:pt x="63495" y="0"/>
                </a:moveTo>
                <a:lnTo>
                  <a:pt x="5286380" y="0"/>
                </a:lnTo>
                <a:cubicBezTo>
                  <a:pt x="5321447" y="0"/>
                  <a:pt x="5349875" y="28428"/>
                  <a:pt x="5349875" y="63495"/>
                </a:cubicBezTo>
                <a:lnTo>
                  <a:pt x="5349875" y="1095380"/>
                </a:lnTo>
                <a:cubicBezTo>
                  <a:pt x="5349875" y="1130447"/>
                  <a:pt x="5321447" y="1158875"/>
                  <a:pt x="5286380" y="1158875"/>
                </a:cubicBezTo>
                <a:lnTo>
                  <a:pt x="63495" y="1158875"/>
                </a:lnTo>
                <a:cubicBezTo>
                  <a:pt x="28428" y="1158875"/>
                  <a:pt x="0" y="1130447"/>
                  <a:pt x="0" y="1095380"/>
                </a:cubicBezTo>
                <a:lnTo>
                  <a:pt x="0" y="63495"/>
                </a:lnTo>
                <a:cubicBezTo>
                  <a:pt x="0" y="28428"/>
                  <a:pt x="28428" y="0"/>
                  <a:pt x="6349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3" name="Shape 41"/>
          <p:cNvSpPr/>
          <p:nvPr/>
        </p:nvSpPr>
        <p:spPr>
          <a:xfrm>
            <a:off x="6492875" y="2984500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03188" y="51594"/>
                </a:moveTo>
                <a:cubicBezTo>
                  <a:pt x="103188" y="62979"/>
                  <a:pt x="99492" y="73496"/>
                  <a:pt x="93266" y="82029"/>
                </a:cubicBezTo>
                <a:lnTo>
                  <a:pt x="124668" y="113457"/>
                </a:lnTo>
                <a:cubicBezTo>
                  <a:pt x="127769" y="116557"/>
                  <a:pt x="127769" y="121593"/>
                  <a:pt x="124668" y="124693"/>
                </a:cubicBezTo>
                <a:cubicBezTo>
                  <a:pt x="121568" y="127794"/>
                  <a:pt x="116532" y="127794"/>
                  <a:pt x="113432" y="124693"/>
                </a:cubicBezTo>
                <a:lnTo>
                  <a:pt x="82029" y="93266"/>
                </a:lnTo>
                <a:cubicBezTo>
                  <a:pt x="73496" y="99492"/>
                  <a:pt x="62979" y="103188"/>
                  <a:pt x="51594" y="103188"/>
                </a:cubicBezTo>
                <a:cubicBezTo>
                  <a:pt x="23093" y="103188"/>
                  <a:pt x="0" y="80094"/>
                  <a:pt x="0" y="51594"/>
                </a:cubicBezTo>
                <a:cubicBezTo>
                  <a:pt x="0" y="23093"/>
                  <a:pt x="23093" y="0"/>
                  <a:pt x="51594" y="0"/>
                </a:cubicBezTo>
                <a:cubicBezTo>
                  <a:pt x="80094" y="0"/>
                  <a:pt x="103188" y="23093"/>
                  <a:pt x="103188" y="51594"/>
                </a:cubicBezTo>
                <a:close/>
                <a:moveTo>
                  <a:pt x="51594" y="87313"/>
                </a:moveTo>
                <a:cubicBezTo>
                  <a:pt x="71307" y="87313"/>
                  <a:pt x="87313" y="71307"/>
                  <a:pt x="87313" y="51594"/>
                </a:cubicBezTo>
                <a:cubicBezTo>
                  <a:pt x="87313" y="31880"/>
                  <a:pt x="71307" y="15875"/>
                  <a:pt x="51594" y="15875"/>
                </a:cubicBezTo>
                <a:cubicBezTo>
                  <a:pt x="31880" y="15875"/>
                  <a:pt x="15875" y="31880"/>
                  <a:pt x="15875" y="51594"/>
                </a:cubicBezTo>
                <a:cubicBezTo>
                  <a:pt x="15875" y="71307"/>
                  <a:pt x="31880" y="87313"/>
                  <a:pt x="51594" y="87313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44" name="Text 42"/>
          <p:cNvSpPr/>
          <p:nvPr/>
        </p:nvSpPr>
        <p:spPr>
          <a:xfrm>
            <a:off x="6635750" y="2952750"/>
            <a:ext cx="5000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Root Cause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477000" y="3238500"/>
            <a:ext cx="5159375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Physical interfaces had conflicting configurations (speed, duplex, trunk settings) that didn't match the Port-Channel interface parameters. LACP requires </a:t>
            </a:r>
            <a:pPr>
              <a:lnSpc>
                <a:spcPct val="140000"/>
              </a:lnSpc>
            </a:pPr>
            <a:r>
              <a:rPr lang="en-US" sz="1000" b="1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identical configurations</a:t>
            </a:r>
            <a:pPr>
              <a:lnSpc>
                <a:spcPct val="140000"/>
              </a:lnSpc>
            </a:pPr>
            <a:r>
              <a:rPr lang="en-US" sz="10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on all bundled ports.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353969" y="4115594"/>
            <a:ext cx="5341938" cy="2579688"/>
          </a:xfrm>
          <a:custGeom>
            <a:avLst/>
            <a:gdLst/>
            <a:ahLst/>
            <a:cxnLst/>
            <a:rect l="l" t="t" r="r" b="b"/>
            <a:pathLst>
              <a:path w="5341938" h="2579688">
                <a:moveTo>
                  <a:pt x="63512" y="0"/>
                </a:moveTo>
                <a:lnTo>
                  <a:pt x="5278426" y="0"/>
                </a:lnTo>
                <a:cubicBezTo>
                  <a:pt x="5313502" y="0"/>
                  <a:pt x="5341938" y="28435"/>
                  <a:pt x="5341938" y="63512"/>
                </a:cubicBezTo>
                <a:lnTo>
                  <a:pt x="5341938" y="2516176"/>
                </a:lnTo>
                <a:cubicBezTo>
                  <a:pt x="5341938" y="2551252"/>
                  <a:pt x="5313502" y="2579688"/>
                  <a:pt x="5278426" y="2579688"/>
                </a:cubicBezTo>
                <a:lnTo>
                  <a:pt x="63512" y="2579688"/>
                </a:lnTo>
                <a:cubicBezTo>
                  <a:pt x="28435" y="2579688"/>
                  <a:pt x="0" y="2551252"/>
                  <a:pt x="0" y="2516176"/>
                </a:cubicBezTo>
                <a:lnTo>
                  <a:pt x="0" y="63512"/>
                </a:lnTo>
                <a:cubicBezTo>
                  <a:pt x="0" y="28459"/>
                  <a:pt x="28459" y="0"/>
                  <a:pt x="63512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 w="12700">
            <a:solidFill>
              <a:srgbClr val="4DB6AC"/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6492875" y="4278313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126355" y="24457"/>
                </a:moveTo>
                <a:cubicBezTo>
                  <a:pt x="128240" y="22572"/>
                  <a:pt x="131390" y="23044"/>
                  <a:pt x="132333" y="25524"/>
                </a:cubicBezTo>
                <a:cubicBezTo>
                  <a:pt x="134020" y="29914"/>
                  <a:pt x="134938" y="34702"/>
                  <a:pt x="134938" y="39688"/>
                </a:cubicBezTo>
                <a:cubicBezTo>
                  <a:pt x="134938" y="61615"/>
                  <a:pt x="117177" y="79375"/>
                  <a:pt x="95250" y="79375"/>
                </a:cubicBezTo>
                <a:cubicBezTo>
                  <a:pt x="90909" y="79375"/>
                  <a:pt x="86717" y="78680"/>
                  <a:pt x="82798" y="77391"/>
                </a:cubicBezTo>
                <a:lnTo>
                  <a:pt x="36438" y="123751"/>
                </a:lnTo>
                <a:cubicBezTo>
                  <a:pt x="29468" y="130721"/>
                  <a:pt x="18157" y="130721"/>
                  <a:pt x="11187" y="123751"/>
                </a:cubicBezTo>
                <a:cubicBezTo>
                  <a:pt x="4217" y="116780"/>
                  <a:pt x="4217" y="105470"/>
                  <a:pt x="11187" y="98499"/>
                </a:cubicBezTo>
                <a:lnTo>
                  <a:pt x="57547" y="52139"/>
                </a:lnTo>
                <a:cubicBezTo>
                  <a:pt x="56257" y="48220"/>
                  <a:pt x="55563" y="44053"/>
                  <a:pt x="55563" y="39688"/>
                </a:cubicBezTo>
                <a:cubicBezTo>
                  <a:pt x="55563" y="17760"/>
                  <a:pt x="73323" y="0"/>
                  <a:pt x="95250" y="0"/>
                </a:cubicBezTo>
                <a:cubicBezTo>
                  <a:pt x="100236" y="0"/>
                  <a:pt x="105023" y="918"/>
                  <a:pt x="109413" y="2604"/>
                </a:cubicBezTo>
                <a:cubicBezTo>
                  <a:pt x="111894" y="3547"/>
                  <a:pt x="112340" y="6697"/>
                  <a:pt x="110480" y="8582"/>
                </a:cubicBezTo>
                <a:lnTo>
                  <a:pt x="88478" y="30584"/>
                </a:lnTo>
                <a:cubicBezTo>
                  <a:pt x="87734" y="31328"/>
                  <a:pt x="87313" y="32345"/>
                  <a:pt x="87313" y="33387"/>
                </a:cubicBezTo>
                <a:lnTo>
                  <a:pt x="87313" y="43656"/>
                </a:lnTo>
                <a:cubicBezTo>
                  <a:pt x="87313" y="45839"/>
                  <a:pt x="89098" y="47625"/>
                  <a:pt x="91281" y="47625"/>
                </a:cubicBezTo>
                <a:lnTo>
                  <a:pt x="101550" y="47625"/>
                </a:lnTo>
                <a:cubicBezTo>
                  <a:pt x="102592" y="47625"/>
                  <a:pt x="103609" y="47203"/>
                  <a:pt x="104353" y="46459"/>
                </a:cubicBezTo>
                <a:lnTo>
                  <a:pt x="126355" y="24457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48" name="Text 46"/>
          <p:cNvSpPr/>
          <p:nvPr/>
        </p:nvSpPr>
        <p:spPr>
          <a:xfrm>
            <a:off x="6643688" y="4246563"/>
            <a:ext cx="4984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Resolution Strategy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484938" y="453231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0" name="Text 48"/>
          <p:cNvSpPr/>
          <p:nvPr/>
        </p:nvSpPr>
        <p:spPr>
          <a:xfrm>
            <a:off x="6586513" y="4564063"/>
            <a:ext cx="11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834188" y="4532313"/>
            <a:ext cx="2127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Default the Ports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834188" y="4754563"/>
            <a:ext cx="2063750" cy="285750"/>
          </a:xfrm>
          <a:custGeom>
            <a:avLst/>
            <a:gdLst/>
            <a:ahLst/>
            <a:cxnLst/>
            <a:rect l="l" t="t" r="r" b="b"/>
            <a:pathLst>
              <a:path w="2063750" h="285750">
                <a:moveTo>
                  <a:pt x="31750" y="0"/>
                </a:moveTo>
                <a:lnTo>
                  <a:pt x="2032000" y="0"/>
                </a:lnTo>
                <a:cubicBezTo>
                  <a:pt x="2049535" y="0"/>
                  <a:pt x="2063750" y="14215"/>
                  <a:pt x="2063750" y="31750"/>
                </a:cubicBezTo>
                <a:lnTo>
                  <a:pt x="2063750" y="254000"/>
                </a:lnTo>
                <a:cubicBezTo>
                  <a:pt x="2063750" y="271535"/>
                  <a:pt x="2049535" y="285750"/>
                  <a:pt x="2032000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63238"/>
          </a:solidFill>
          <a:ln/>
        </p:spPr>
      </p:sp>
      <p:sp>
        <p:nvSpPr>
          <p:cNvPr id="53" name="Text 51"/>
          <p:cNvSpPr/>
          <p:nvPr/>
        </p:nvSpPr>
        <p:spPr>
          <a:xfrm>
            <a:off x="6929438" y="4833938"/>
            <a:ext cx="1928937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default interface gig1/0/1-2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484938" y="510381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5" name="Text 53"/>
          <p:cNvSpPr/>
          <p:nvPr/>
        </p:nvSpPr>
        <p:spPr>
          <a:xfrm>
            <a:off x="6574979" y="5135563"/>
            <a:ext cx="134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834188" y="5103813"/>
            <a:ext cx="1793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Build from Port-Channel First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834188" y="5326063"/>
            <a:ext cx="1730375" cy="285750"/>
          </a:xfrm>
          <a:custGeom>
            <a:avLst/>
            <a:gdLst/>
            <a:ahLst/>
            <a:cxnLst/>
            <a:rect l="l" t="t" r="r" b="b"/>
            <a:pathLst>
              <a:path w="1730375" h="285750">
                <a:moveTo>
                  <a:pt x="31750" y="0"/>
                </a:moveTo>
                <a:lnTo>
                  <a:pt x="1698625" y="0"/>
                </a:lnTo>
                <a:cubicBezTo>
                  <a:pt x="1716160" y="0"/>
                  <a:pt x="1730375" y="14215"/>
                  <a:pt x="1730375" y="31750"/>
                </a:cubicBezTo>
                <a:lnTo>
                  <a:pt x="1730375" y="254000"/>
                </a:lnTo>
                <a:cubicBezTo>
                  <a:pt x="1730375" y="271535"/>
                  <a:pt x="1716160" y="285750"/>
                  <a:pt x="1698625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63238"/>
          </a:solidFill>
          <a:ln/>
        </p:spPr>
      </p:sp>
      <p:sp>
        <p:nvSpPr>
          <p:cNvPr id="58" name="Text 56"/>
          <p:cNvSpPr/>
          <p:nvPr/>
        </p:nvSpPr>
        <p:spPr>
          <a:xfrm>
            <a:off x="6929438" y="5405438"/>
            <a:ext cx="159444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interface Port-channel1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6834188" y="5643563"/>
            <a:ext cx="1785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Configure trunk settings here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6484938" y="586581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61" name="Text 59"/>
          <p:cNvSpPr/>
          <p:nvPr/>
        </p:nvSpPr>
        <p:spPr>
          <a:xfrm>
            <a:off x="6574358" y="5897563"/>
            <a:ext cx="134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6834188" y="5865813"/>
            <a:ext cx="2063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Add Physical Interfaces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6834188" y="6088063"/>
            <a:ext cx="2000250" cy="285750"/>
          </a:xfrm>
          <a:custGeom>
            <a:avLst/>
            <a:gdLst/>
            <a:ahLst/>
            <a:cxnLst/>
            <a:rect l="l" t="t" r="r" b="b"/>
            <a:pathLst>
              <a:path w="2000250" h="285750">
                <a:moveTo>
                  <a:pt x="31750" y="0"/>
                </a:moveTo>
                <a:lnTo>
                  <a:pt x="1968500" y="0"/>
                </a:lnTo>
                <a:cubicBezTo>
                  <a:pt x="1986035" y="0"/>
                  <a:pt x="2000250" y="14215"/>
                  <a:pt x="2000250" y="31750"/>
                </a:cubicBezTo>
                <a:lnTo>
                  <a:pt x="2000250" y="254000"/>
                </a:lnTo>
                <a:cubicBezTo>
                  <a:pt x="2000250" y="271535"/>
                  <a:pt x="1986035" y="285750"/>
                  <a:pt x="1968500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63238"/>
          </a:solidFill>
          <a:ln/>
        </p:spPr>
      </p:sp>
      <p:sp>
        <p:nvSpPr>
          <p:cNvPr id="64" name="Text 62"/>
          <p:cNvSpPr/>
          <p:nvPr/>
        </p:nvSpPr>
        <p:spPr>
          <a:xfrm>
            <a:off x="6929438" y="6167438"/>
            <a:ext cx="1861964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channel-group 1 mode active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6834188" y="6405563"/>
            <a:ext cx="2055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Inherits settings from Port-Channel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6175375" y="7000875"/>
            <a:ext cx="5699125" cy="635000"/>
          </a:xfrm>
          <a:custGeom>
            <a:avLst/>
            <a:gdLst/>
            <a:ahLst/>
            <a:cxnLst/>
            <a:rect l="l" t="t" r="r" b="b"/>
            <a:pathLst>
              <a:path w="5699125" h="635000">
                <a:moveTo>
                  <a:pt x="63500" y="0"/>
                </a:moveTo>
                <a:lnTo>
                  <a:pt x="5635625" y="0"/>
                </a:lnTo>
                <a:cubicBezTo>
                  <a:pt x="5670672" y="0"/>
                  <a:pt x="5699125" y="28453"/>
                  <a:pt x="5699125" y="63500"/>
                </a:cubicBezTo>
                <a:lnTo>
                  <a:pt x="5699125" y="571500"/>
                </a:lnTo>
                <a:cubicBezTo>
                  <a:pt x="5699125" y="606547"/>
                  <a:pt x="5670672" y="635000"/>
                  <a:pt x="5635625" y="635000"/>
                </a:cubicBezTo>
                <a:lnTo>
                  <a:pt x="63500" y="635000"/>
                </a:lnTo>
                <a:cubicBezTo>
                  <a:pt x="28453" y="635000"/>
                  <a:pt x="0" y="606547"/>
                  <a:pt x="0" y="571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67" name="Shape 65"/>
          <p:cNvSpPr/>
          <p:nvPr/>
        </p:nvSpPr>
        <p:spPr>
          <a:xfrm>
            <a:off x="6326188" y="7159625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0" y="53578"/>
                </a:moveTo>
                <a:cubicBezTo>
                  <a:pt x="0" y="37133"/>
                  <a:pt x="13320" y="23812"/>
                  <a:pt x="29766" y="23812"/>
                </a:cubicBezTo>
                <a:lnTo>
                  <a:pt x="31750" y="23812"/>
                </a:lnTo>
                <a:cubicBezTo>
                  <a:pt x="36140" y="23812"/>
                  <a:pt x="39688" y="27360"/>
                  <a:pt x="39688" y="31750"/>
                </a:cubicBezTo>
                <a:cubicBezTo>
                  <a:pt x="39688" y="36140"/>
                  <a:pt x="36140" y="39688"/>
                  <a:pt x="31750" y="39688"/>
                </a:cubicBezTo>
                <a:lnTo>
                  <a:pt x="29766" y="39688"/>
                </a:lnTo>
                <a:cubicBezTo>
                  <a:pt x="22101" y="39688"/>
                  <a:pt x="15875" y="45913"/>
                  <a:pt x="15875" y="53578"/>
                </a:cubicBezTo>
                <a:lnTo>
                  <a:pt x="15875" y="55563"/>
                </a:lnTo>
                <a:lnTo>
                  <a:pt x="31750" y="55563"/>
                </a:lnTo>
                <a:cubicBezTo>
                  <a:pt x="40506" y="55563"/>
                  <a:pt x="47625" y="62681"/>
                  <a:pt x="47625" y="71438"/>
                </a:cubicBezTo>
                <a:lnTo>
                  <a:pt x="47625" y="87313"/>
                </a:lnTo>
                <a:cubicBezTo>
                  <a:pt x="47625" y="96069"/>
                  <a:pt x="40506" y="103188"/>
                  <a:pt x="31750" y="103188"/>
                </a:cubicBezTo>
                <a:lnTo>
                  <a:pt x="15875" y="103188"/>
                </a:lnTo>
                <a:cubicBezTo>
                  <a:pt x="7119" y="103188"/>
                  <a:pt x="0" y="96069"/>
                  <a:pt x="0" y="87313"/>
                </a:cubicBezTo>
                <a:lnTo>
                  <a:pt x="0" y="53578"/>
                </a:lnTo>
                <a:close/>
                <a:moveTo>
                  <a:pt x="63500" y="53578"/>
                </a:moveTo>
                <a:cubicBezTo>
                  <a:pt x="63500" y="37133"/>
                  <a:pt x="76820" y="23812"/>
                  <a:pt x="93266" y="23812"/>
                </a:cubicBezTo>
                <a:lnTo>
                  <a:pt x="95250" y="23812"/>
                </a:lnTo>
                <a:cubicBezTo>
                  <a:pt x="99640" y="23812"/>
                  <a:pt x="103188" y="27360"/>
                  <a:pt x="103188" y="31750"/>
                </a:cubicBezTo>
                <a:cubicBezTo>
                  <a:pt x="103188" y="36140"/>
                  <a:pt x="99640" y="39688"/>
                  <a:pt x="95250" y="39688"/>
                </a:cubicBezTo>
                <a:lnTo>
                  <a:pt x="93266" y="39688"/>
                </a:lnTo>
                <a:cubicBezTo>
                  <a:pt x="85601" y="39688"/>
                  <a:pt x="79375" y="45913"/>
                  <a:pt x="79375" y="53578"/>
                </a:cubicBezTo>
                <a:lnTo>
                  <a:pt x="79375" y="55563"/>
                </a:lnTo>
                <a:lnTo>
                  <a:pt x="95250" y="55563"/>
                </a:lnTo>
                <a:cubicBezTo>
                  <a:pt x="104006" y="55563"/>
                  <a:pt x="111125" y="62681"/>
                  <a:pt x="111125" y="71438"/>
                </a:cubicBezTo>
                <a:lnTo>
                  <a:pt x="111125" y="87313"/>
                </a:lnTo>
                <a:cubicBezTo>
                  <a:pt x="111125" y="96069"/>
                  <a:pt x="104006" y="103188"/>
                  <a:pt x="95250" y="103188"/>
                </a:cubicBezTo>
                <a:lnTo>
                  <a:pt x="79375" y="103188"/>
                </a:lnTo>
                <a:cubicBezTo>
                  <a:pt x="70619" y="103188"/>
                  <a:pt x="63500" y="96069"/>
                  <a:pt x="63500" y="87313"/>
                </a:cubicBezTo>
                <a:lnTo>
                  <a:pt x="63500" y="53578"/>
                </a:ln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68" name="Text 66"/>
          <p:cNvSpPr/>
          <p:nvPr/>
        </p:nvSpPr>
        <p:spPr>
          <a:xfrm>
            <a:off x="6500813" y="7127875"/>
            <a:ext cx="5310188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This was the most difficult phase. The lesson: Always build Port-Channels from the virtual interface down, not from physical interfaces up.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6788" y="326788"/>
            <a:ext cx="831089" cy="266271"/>
          </a:xfrm>
          <a:custGeom>
            <a:avLst/>
            <a:gdLst/>
            <a:ahLst/>
            <a:cxnLst/>
            <a:rect l="l" t="t" r="r" b="b"/>
            <a:pathLst>
              <a:path w="831089" h="266271">
                <a:moveTo>
                  <a:pt x="32275" y="0"/>
                </a:moveTo>
                <a:lnTo>
                  <a:pt x="798815" y="0"/>
                </a:lnTo>
                <a:cubicBezTo>
                  <a:pt x="816628" y="0"/>
                  <a:pt x="831089" y="14462"/>
                  <a:pt x="831089" y="32275"/>
                </a:cubicBezTo>
                <a:lnTo>
                  <a:pt x="831089" y="233997"/>
                </a:lnTo>
                <a:cubicBezTo>
                  <a:pt x="831089" y="251810"/>
                  <a:pt x="816628" y="266271"/>
                  <a:pt x="798815" y="266271"/>
                </a:cubicBezTo>
                <a:lnTo>
                  <a:pt x="32275" y="266271"/>
                </a:lnTo>
                <a:cubicBezTo>
                  <a:pt x="14462" y="266271"/>
                  <a:pt x="0" y="251810"/>
                  <a:pt x="0" y="233997"/>
                </a:cubicBezTo>
                <a:lnTo>
                  <a:pt x="0" y="32275"/>
                </a:lnTo>
                <a:cubicBezTo>
                  <a:pt x="0" y="14462"/>
                  <a:pt x="14462" y="0"/>
                  <a:pt x="32275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 w="12700">
            <a:solidFill>
              <a:srgbClr val="4DB6AC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427648" y="387304"/>
            <a:ext cx="689759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MODULE 06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22753" y="661644"/>
            <a:ext cx="11691733" cy="3227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87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Redundant Routed Backbone with OSPF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2753" y="1081223"/>
            <a:ext cx="774608" cy="32275"/>
          </a:xfrm>
          <a:custGeom>
            <a:avLst/>
            <a:gdLst/>
            <a:ahLst/>
            <a:cxnLst/>
            <a:rect l="l" t="t" r="r" b="b"/>
            <a:pathLst>
              <a:path w="774608" h="32275">
                <a:moveTo>
                  <a:pt x="0" y="0"/>
                </a:moveTo>
                <a:lnTo>
                  <a:pt x="774608" y="0"/>
                </a:lnTo>
                <a:lnTo>
                  <a:pt x="774608" y="32275"/>
                </a:lnTo>
                <a:lnTo>
                  <a:pt x="0" y="32275"/>
                </a:lnTo>
                <a:lnTo>
                  <a:pt x="0" y="0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6" name="Shape 4"/>
          <p:cNvSpPr/>
          <p:nvPr/>
        </p:nvSpPr>
        <p:spPr>
          <a:xfrm>
            <a:off x="338891" y="1242600"/>
            <a:ext cx="5680455" cy="3469596"/>
          </a:xfrm>
          <a:custGeom>
            <a:avLst/>
            <a:gdLst/>
            <a:ahLst/>
            <a:cxnLst/>
            <a:rect l="l" t="t" r="r" b="b"/>
            <a:pathLst>
              <a:path w="5680455" h="3469596">
                <a:moveTo>
                  <a:pt x="32275" y="0"/>
                </a:moveTo>
                <a:lnTo>
                  <a:pt x="5615921" y="0"/>
                </a:lnTo>
                <a:cubicBezTo>
                  <a:pt x="5651562" y="0"/>
                  <a:pt x="5680455" y="28893"/>
                  <a:pt x="5680455" y="64534"/>
                </a:cubicBezTo>
                <a:lnTo>
                  <a:pt x="5680455" y="3405062"/>
                </a:lnTo>
                <a:cubicBezTo>
                  <a:pt x="5680455" y="3440703"/>
                  <a:pt x="5651562" y="3469596"/>
                  <a:pt x="5615921" y="3469596"/>
                </a:cubicBezTo>
                <a:lnTo>
                  <a:pt x="32275" y="3469596"/>
                </a:lnTo>
                <a:cubicBezTo>
                  <a:pt x="14450" y="3469596"/>
                  <a:pt x="0" y="3455146"/>
                  <a:pt x="0" y="3437321"/>
                </a:cubicBezTo>
                <a:lnTo>
                  <a:pt x="0" y="32275"/>
                </a:lnTo>
                <a:cubicBezTo>
                  <a:pt x="0" y="14450"/>
                  <a:pt x="14450" y="0"/>
                  <a:pt x="32275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338891" y="1242600"/>
            <a:ext cx="32275" cy="3469596"/>
          </a:xfrm>
          <a:custGeom>
            <a:avLst/>
            <a:gdLst/>
            <a:ahLst/>
            <a:cxnLst/>
            <a:rect l="l" t="t" r="r" b="b"/>
            <a:pathLst>
              <a:path w="32275" h="3469596">
                <a:moveTo>
                  <a:pt x="32275" y="0"/>
                </a:moveTo>
                <a:lnTo>
                  <a:pt x="32275" y="0"/>
                </a:lnTo>
                <a:lnTo>
                  <a:pt x="32275" y="3469596"/>
                </a:lnTo>
                <a:lnTo>
                  <a:pt x="32275" y="3469596"/>
                </a:lnTo>
                <a:cubicBezTo>
                  <a:pt x="14450" y="3469596"/>
                  <a:pt x="0" y="3455146"/>
                  <a:pt x="0" y="3437321"/>
                </a:cubicBezTo>
                <a:lnTo>
                  <a:pt x="0" y="32275"/>
                </a:lnTo>
                <a:cubicBezTo>
                  <a:pt x="0" y="14462"/>
                  <a:pt x="14462" y="0"/>
                  <a:pt x="32275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8" name="Shape 6"/>
          <p:cNvSpPr/>
          <p:nvPr/>
        </p:nvSpPr>
        <p:spPr>
          <a:xfrm>
            <a:off x="536577" y="1436251"/>
            <a:ext cx="161377" cy="161377"/>
          </a:xfrm>
          <a:custGeom>
            <a:avLst/>
            <a:gdLst/>
            <a:ahLst/>
            <a:cxnLst/>
            <a:rect l="l" t="t" r="r" b="b"/>
            <a:pathLst>
              <a:path w="161377" h="161377">
                <a:moveTo>
                  <a:pt x="0" y="25215"/>
                </a:moveTo>
                <a:cubicBezTo>
                  <a:pt x="0" y="16863"/>
                  <a:pt x="6777" y="10086"/>
                  <a:pt x="15129" y="10086"/>
                </a:cubicBezTo>
                <a:lnTo>
                  <a:pt x="45387" y="10086"/>
                </a:lnTo>
                <a:cubicBezTo>
                  <a:pt x="53740" y="10086"/>
                  <a:pt x="60516" y="16863"/>
                  <a:pt x="60516" y="25215"/>
                </a:cubicBezTo>
                <a:lnTo>
                  <a:pt x="60516" y="30258"/>
                </a:lnTo>
                <a:lnTo>
                  <a:pt x="100860" y="30258"/>
                </a:lnTo>
                <a:lnTo>
                  <a:pt x="100860" y="25215"/>
                </a:lnTo>
                <a:cubicBezTo>
                  <a:pt x="100860" y="16863"/>
                  <a:pt x="107637" y="10086"/>
                  <a:pt x="115989" y="10086"/>
                </a:cubicBezTo>
                <a:lnTo>
                  <a:pt x="146248" y="10086"/>
                </a:lnTo>
                <a:cubicBezTo>
                  <a:pt x="154600" y="10086"/>
                  <a:pt x="161377" y="16863"/>
                  <a:pt x="161377" y="25215"/>
                </a:cubicBezTo>
                <a:lnTo>
                  <a:pt x="161377" y="55473"/>
                </a:lnTo>
                <a:cubicBezTo>
                  <a:pt x="161377" y="63826"/>
                  <a:pt x="154600" y="70602"/>
                  <a:pt x="146248" y="70602"/>
                </a:cubicBezTo>
                <a:lnTo>
                  <a:pt x="115989" y="70602"/>
                </a:lnTo>
                <a:cubicBezTo>
                  <a:pt x="107637" y="70602"/>
                  <a:pt x="100860" y="63826"/>
                  <a:pt x="100860" y="55473"/>
                </a:cubicBezTo>
                <a:lnTo>
                  <a:pt x="100860" y="50430"/>
                </a:lnTo>
                <a:lnTo>
                  <a:pt x="60516" y="50430"/>
                </a:lnTo>
                <a:lnTo>
                  <a:pt x="60516" y="55473"/>
                </a:lnTo>
                <a:cubicBezTo>
                  <a:pt x="60516" y="57774"/>
                  <a:pt x="59980" y="59980"/>
                  <a:pt x="59066" y="61935"/>
                </a:cubicBezTo>
                <a:lnTo>
                  <a:pt x="80688" y="90774"/>
                </a:lnTo>
                <a:lnTo>
                  <a:pt x="105903" y="90774"/>
                </a:lnTo>
                <a:cubicBezTo>
                  <a:pt x="114256" y="90774"/>
                  <a:pt x="121032" y="97551"/>
                  <a:pt x="121032" y="105903"/>
                </a:cubicBezTo>
                <a:lnTo>
                  <a:pt x="121032" y="136161"/>
                </a:lnTo>
                <a:cubicBezTo>
                  <a:pt x="121032" y="144514"/>
                  <a:pt x="114256" y="151291"/>
                  <a:pt x="105903" y="151291"/>
                </a:cubicBezTo>
                <a:lnTo>
                  <a:pt x="75645" y="151291"/>
                </a:lnTo>
                <a:cubicBezTo>
                  <a:pt x="67293" y="151291"/>
                  <a:pt x="60516" y="144514"/>
                  <a:pt x="60516" y="136161"/>
                </a:cubicBezTo>
                <a:lnTo>
                  <a:pt x="60516" y="105903"/>
                </a:lnTo>
                <a:cubicBezTo>
                  <a:pt x="60516" y="103602"/>
                  <a:pt x="61052" y="101396"/>
                  <a:pt x="61966" y="99442"/>
                </a:cubicBezTo>
                <a:lnTo>
                  <a:pt x="40344" y="70602"/>
                </a:lnTo>
                <a:lnTo>
                  <a:pt x="15129" y="70602"/>
                </a:lnTo>
                <a:cubicBezTo>
                  <a:pt x="6777" y="70602"/>
                  <a:pt x="0" y="63826"/>
                  <a:pt x="0" y="55473"/>
                </a:cubicBezTo>
                <a:lnTo>
                  <a:pt x="0" y="25215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9" name="Text 7"/>
          <p:cNvSpPr/>
          <p:nvPr/>
        </p:nvSpPr>
        <p:spPr>
          <a:xfrm>
            <a:off x="718126" y="1403976"/>
            <a:ext cx="5220532" cy="2259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OSPF Configuration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16405" y="1759005"/>
            <a:ext cx="5406115" cy="4195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17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Configured </a:t>
            </a:r>
            <a:pPr>
              <a:lnSpc>
                <a:spcPct val="140000"/>
              </a:lnSpc>
            </a:pPr>
            <a:r>
              <a:rPr lang="en-US" sz="1017" b="1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OSPF dynamic routing</a:t>
            </a:r>
            <a:pPr>
              <a:lnSpc>
                <a:spcPct val="140000"/>
              </a:lnSpc>
            </a:pPr>
            <a:r>
              <a:rPr lang="en-US" sz="1017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between Multilayer Switches and Core Routers to enable automatic route advertisement and failover.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16405" y="2307685"/>
            <a:ext cx="5341565" cy="1323288"/>
          </a:xfrm>
          <a:custGeom>
            <a:avLst/>
            <a:gdLst/>
            <a:ahLst/>
            <a:cxnLst/>
            <a:rect l="l" t="t" r="r" b="b"/>
            <a:pathLst>
              <a:path w="5341565" h="1323288">
                <a:moveTo>
                  <a:pt x="32275" y="0"/>
                </a:moveTo>
                <a:lnTo>
                  <a:pt x="5309290" y="0"/>
                </a:lnTo>
                <a:cubicBezTo>
                  <a:pt x="5327115" y="0"/>
                  <a:pt x="5341565" y="14450"/>
                  <a:pt x="5341565" y="32275"/>
                </a:cubicBezTo>
                <a:lnTo>
                  <a:pt x="5341565" y="1291013"/>
                </a:lnTo>
                <a:cubicBezTo>
                  <a:pt x="5341565" y="1308838"/>
                  <a:pt x="5327115" y="1323288"/>
                  <a:pt x="5309290" y="1323288"/>
                </a:cubicBezTo>
                <a:lnTo>
                  <a:pt x="32275" y="1323288"/>
                </a:lnTo>
                <a:cubicBezTo>
                  <a:pt x="14450" y="1323288"/>
                  <a:pt x="0" y="1308838"/>
                  <a:pt x="0" y="1291013"/>
                </a:cubicBezTo>
                <a:lnTo>
                  <a:pt x="0" y="32275"/>
                </a:lnTo>
                <a:cubicBezTo>
                  <a:pt x="0" y="14462"/>
                  <a:pt x="14462" y="0"/>
                  <a:pt x="32275" y="0"/>
                </a:cubicBezTo>
                <a:close/>
              </a:path>
            </a:pathLst>
          </a:custGeom>
          <a:solidFill>
            <a:srgbClr val="263238"/>
          </a:solidFill>
          <a:ln/>
        </p:spPr>
      </p:sp>
      <p:sp>
        <p:nvSpPr>
          <p:cNvPr id="12" name="Text 10"/>
          <p:cNvSpPr/>
          <p:nvPr/>
        </p:nvSpPr>
        <p:spPr>
          <a:xfrm>
            <a:off x="613231" y="2372236"/>
            <a:ext cx="5204394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OSPF Configuration on Multilayer Switch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13231" y="2598163"/>
            <a:ext cx="5204394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ECEF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router ospf 1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13231" y="2759539"/>
            <a:ext cx="5204394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ECEF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router-id 1.1.1.1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13231" y="2920916"/>
            <a:ext cx="5204394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ECEF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network 192.168.10.0 0.0.0.255 area 0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13231" y="3082293"/>
            <a:ext cx="5204394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ECEF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network 192.168.20.0 0.0.0.255 area 0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13231" y="3243669"/>
            <a:ext cx="5204394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ECEF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network 192.168.30.0 0.0.0.255 area 0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13231" y="3405046"/>
            <a:ext cx="5204394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ECEF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network 10.0.0.0 0.0.0.3 area 0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20439" y="3764109"/>
            <a:ext cx="2614300" cy="782676"/>
          </a:xfrm>
          <a:custGeom>
            <a:avLst/>
            <a:gdLst/>
            <a:ahLst/>
            <a:cxnLst/>
            <a:rect l="l" t="t" r="r" b="b"/>
            <a:pathLst>
              <a:path w="2614300" h="782676">
                <a:moveTo>
                  <a:pt x="64547" y="0"/>
                </a:moveTo>
                <a:lnTo>
                  <a:pt x="2549753" y="0"/>
                </a:lnTo>
                <a:cubicBezTo>
                  <a:pt x="2585402" y="0"/>
                  <a:pt x="2614300" y="28899"/>
                  <a:pt x="2614300" y="64547"/>
                </a:cubicBezTo>
                <a:lnTo>
                  <a:pt x="2614300" y="718129"/>
                </a:lnTo>
                <a:cubicBezTo>
                  <a:pt x="2614300" y="753778"/>
                  <a:pt x="2585402" y="782676"/>
                  <a:pt x="2549753" y="782676"/>
                </a:cubicBezTo>
                <a:lnTo>
                  <a:pt x="64547" y="782676"/>
                </a:lnTo>
                <a:cubicBezTo>
                  <a:pt x="28899" y="782676"/>
                  <a:pt x="0" y="753778"/>
                  <a:pt x="0" y="718129"/>
                </a:cubicBezTo>
                <a:lnTo>
                  <a:pt x="0" y="64547"/>
                </a:lnTo>
                <a:cubicBezTo>
                  <a:pt x="0" y="28923"/>
                  <a:pt x="28923" y="0"/>
                  <a:pt x="64547" y="0"/>
                </a:cubicBezTo>
                <a:close/>
              </a:path>
            </a:pathLst>
          </a:custGeom>
          <a:solidFill>
            <a:srgbClr val="1A1D21"/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1745893" y="3864969"/>
            <a:ext cx="161377" cy="161377"/>
          </a:xfrm>
          <a:custGeom>
            <a:avLst/>
            <a:gdLst/>
            <a:ahLst/>
            <a:cxnLst/>
            <a:rect l="l" t="t" r="r" b="b"/>
            <a:pathLst>
              <a:path w="161377" h="161377">
                <a:moveTo>
                  <a:pt x="151322" y="60516"/>
                </a:moveTo>
                <a:lnTo>
                  <a:pt x="153812" y="60516"/>
                </a:lnTo>
                <a:cubicBezTo>
                  <a:pt x="158004" y="60516"/>
                  <a:pt x="161377" y="57144"/>
                  <a:pt x="161377" y="52952"/>
                </a:cubicBezTo>
                <a:lnTo>
                  <a:pt x="161377" y="7565"/>
                </a:lnTo>
                <a:cubicBezTo>
                  <a:pt x="161377" y="4507"/>
                  <a:pt x="159548" y="1734"/>
                  <a:pt x="156712" y="567"/>
                </a:cubicBezTo>
                <a:cubicBezTo>
                  <a:pt x="153875" y="-599"/>
                  <a:pt x="150629" y="63"/>
                  <a:pt x="148454" y="2206"/>
                </a:cubicBezTo>
                <a:lnTo>
                  <a:pt x="132159" y="18533"/>
                </a:lnTo>
                <a:cubicBezTo>
                  <a:pt x="118196" y="6966"/>
                  <a:pt x="100230" y="0"/>
                  <a:pt x="80688" y="0"/>
                </a:cubicBezTo>
                <a:cubicBezTo>
                  <a:pt x="40029" y="0"/>
                  <a:pt x="6398" y="30069"/>
                  <a:pt x="819" y="69184"/>
                </a:cubicBezTo>
                <a:cubicBezTo>
                  <a:pt x="32" y="74700"/>
                  <a:pt x="3845" y="79806"/>
                  <a:pt x="9361" y="80594"/>
                </a:cubicBezTo>
                <a:cubicBezTo>
                  <a:pt x="14877" y="81382"/>
                  <a:pt x="19983" y="77536"/>
                  <a:pt x="20771" y="72052"/>
                </a:cubicBezTo>
                <a:cubicBezTo>
                  <a:pt x="24963" y="42708"/>
                  <a:pt x="50210" y="20172"/>
                  <a:pt x="80688" y="20172"/>
                </a:cubicBezTo>
                <a:cubicBezTo>
                  <a:pt x="94683" y="20172"/>
                  <a:pt x="107542" y="24900"/>
                  <a:pt x="117786" y="32874"/>
                </a:cubicBezTo>
                <a:lnTo>
                  <a:pt x="103067" y="47593"/>
                </a:lnTo>
                <a:cubicBezTo>
                  <a:pt x="100892" y="49768"/>
                  <a:pt x="100261" y="53015"/>
                  <a:pt x="101428" y="55851"/>
                </a:cubicBezTo>
                <a:cubicBezTo>
                  <a:pt x="102594" y="58688"/>
                  <a:pt x="105368" y="60516"/>
                  <a:pt x="108425" y="60516"/>
                </a:cubicBezTo>
                <a:lnTo>
                  <a:pt x="151322" y="60516"/>
                </a:lnTo>
                <a:close/>
                <a:moveTo>
                  <a:pt x="160589" y="92193"/>
                </a:moveTo>
                <a:cubicBezTo>
                  <a:pt x="161377" y="86677"/>
                  <a:pt x="157531" y="81571"/>
                  <a:pt x="152047" y="80783"/>
                </a:cubicBezTo>
                <a:cubicBezTo>
                  <a:pt x="146563" y="79995"/>
                  <a:pt x="141425" y="83840"/>
                  <a:pt x="140637" y="89324"/>
                </a:cubicBezTo>
                <a:cubicBezTo>
                  <a:pt x="136445" y="118637"/>
                  <a:pt x="111199" y="141173"/>
                  <a:pt x="80720" y="141173"/>
                </a:cubicBezTo>
                <a:cubicBezTo>
                  <a:pt x="66725" y="141173"/>
                  <a:pt x="53866" y="136445"/>
                  <a:pt x="43622" y="128471"/>
                </a:cubicBezTo>
                <a:lnTo>
                  <a:pt x="58310" y="113783"/>
                </a:lnTo>
                <a:cubicBezTo>
                  <a:pt x="60485" y="111608"/>
                  <a:pt x="61115" y="108362"/>
                  <a:pt x="59949" y="105525"/>
                </a:cubicBezTo>
                <a:cubicBezTo>
                  <a:pt x="58783" y="102688"/>
                  <a:pt x="56009" y="100860"/>
                  <a:pt x="52952" y="100860"/>
                </a:cubicBezTo>
                <a:lnTo>
                  <a:pt x="7565" y="100860"/>
                </a:lnTo>
                <a:cubicBezTo>
                  <a:pt x="3373" y="100860"/>
                  <a:pt x="0" y="104233"/>
                  <a:pt x="0" y="108425"/>
                </a:cubicBezTo>
                <a:lnTo>
                  <a:pt x="0" y="153812"/>
                </a:lnTo>
                <a:cubicBezTo>
                  <a:pt x="0" y="156869"/>
                  <a:pt x="1828" y="159643"/>
                  <a:pt x="4665" y="160809"/>
                </a:cubicBezTo>
                <a:cubicBezTo>
                  <a:pt x="7501" y="161975"/>
                  <a:pt x="10748" y="161314"/>
                  <a:pt x="12923" y="159170"/>
                </a:cubicBezTo>
                <a:lnTo>
                  <a:pt x="29250" y="142843"/>
                </a:lnTo>
                <a:cubicBezTo>
                  <a:pt x="43181" y="154411"/>
                  <a:pt x="61147" y="161377"/>
                  <a:pt x="80688" y="161377"/>
                </a:cubicBezTo>
                <a:cubicBezTo>
                  <a:pt x="121348" y="161377"/>
                  <a:pt x="154978" y="131308"/>
                  <a:pt x="160557" y="92193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1" name="Text 19"/>
          <p:cNvSpPr/>
          <p:nvPr/>
        </p:nvSpPr>
        <p:spPr>
          <a:xfrm>
            <a:off x="589024" y="4090896"/>
            <a:ext cx="2477130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17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Dynamic Updates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93059" y="4284548"/>
            <a:ext cx="2469062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9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 route propagation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237744" y="3764109"/>
            <a:ext cx="2614300" cy="782676"/>
          </a:xfrm>
          <a:custGeom>
            <a:avLst/>
            <a:gdLst/>
            <a:ahLst/>
            <a:cxnLst/>
            <a:rect l="l" t="t" r="r" b="b"/>
            <a:pathLst>
              <a:path w="2614300" h="782676">
                <a:moveTo>
                  <a:pt x="64547" y="0"/>
                </a:moveTo>
                <a:lnTo>
                  <a:pt x="2549753" y="0"/>
                </a:lnTo>
                <a:cubicBezTo>
                  <a:pt x="2585402" y="0"/>
                  <a:pt x="2614300" y="28899"/>
                  <a:pt x="2614300" y="64547"/>
                </a:cubicBezTo>
                <a:lnTo>
                  <a:pt x="2614300" y="718129"/>
                </a:lnTo>
                <a:cubicBezTo>
                  <a:pt x="2614300" y="753778"/>
                  <a:pt x="2585402" y="782676"/>
                  <a:pt x="2549753" y="782676"/>
                </a:cubicBezTo>
                <a:lnTo>
                  <a:pt x="64547" y="782676"/>
                </a:lnTo>
                <a:cubicBezTo>
                  <a:pt x="28899" y="782676"/>
                  <a:pt x="0" y="753778"/>
                  <a:pt x="0" y="718129"/>
                </a:cubicBezTo>
                <a:lnTo>
                  <a:pt x="0" y="64547"/>
                </a:lnTo>
                <a:cubicBezTo>
                  <a:pt x="0" y="28923"/>
                  <a:pt x="28923" y="0"/>
                  <a:pt x="64547" y="0"/>
                </a:cubicBezTo>
                <a:close/>
              </a:path>
            </a:pathLst>
          </a:custGeom>
          <a:solidFill>
            <a:srgbClr val="1A1D21"/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4463323" y="3864969"/>
            <a:ext cx="161377" cy="161377"/>
          </a:xfrm>
          <a:custGeom>
            <a:avLst/>
            <a:gdLst/>
            <a:ahLst/>
            <a:cxnLst/>
            <a:rect l="l" t="t" r="r" b="b"/>
            <a:pathLst>
              <a:path w="161377" h="161377">
                <a:moveTo>
                  <a:pt x="127273" y="10842"/>
                </a:moveTo>
                <a:cubicBezTo>
                  <a:pt x="131055" y="9267"/>
                  <a:pt x="135374" y="10149"/>
                  <a:pt x="138273" y="13017"/>
                </a:cubicBezTo>
                <a:lnTo>
                  <a:pt x="158445" y="33189"/>
                </a:lnTo>
                <a:cubicBezTo>
                  <a:pt x="160336" y="35080"/>
                  <a:pt x="161408" y="37634"/>
                  <a:pt x="161408" y="40313"/>
                </a:cubicBezTo>
                <a:cubicBezTo>
                  <a:pt x="161408" y="42992"/>
                  <a:pt x="160336" y="45545"/>
                  <a:pt x="158445" y="47436"/>
                </a:cubicBezTo>
                <a:lnTo>
                  <a:pt x="138273" y="67608"/>
                </a:lnTo>
                <a:cubicBezTo>
                  <a:pt x="135374" y="70508"/>
                  <a:pt x="131055" y="71359"/>
                  <a:pt x="127273" y="69783"/>
                </a:cubicBezTo>
                <a:cubicBezTo>
                  <a:pt x="123491" y="68207"/>
                  <a:pt x="121032" y="64582"/>
                  <a:pt x="121032" y="60516"/>
                </a:cubicBezTo>
                <a:lnTo>
                  <a:pt x="121032" y="50430"/>
                </a:lnTo>
                <a:lnTo>
                  <a:pt x="110946" y="50430"/>
                </a:lnTo>
                <a:cubicBezTo>
                  <a:pt x="107763" y="50430"/>
                  <a:pt x="104769" y="51912"/>
                  <a:pt x="102878" y="54465"/>
                </a:cubicBezTo>
                <a:lnTo>
                  <a:pt x="92665" y="68081"/>
                </a:lnTo>
                <a:lnTo>
                  <a:pt x="80058" y="51281"/>
                </a:lnTo>
                <a:lnTo>
                  <a:pt x="86740" y="42361"/>
                </a:lnTo>
                <a:cubicBezTo>
                  <a:pt x="92445" y="34734"/>
                  <a:pt x="101428" y="30258"/>
                  <a:pt x="110946" y="30258"/>
                </a:cubicBezTo>
                <a:lnTo>
                  <a:pt x="121032" y="30258"/>
                </a:lnTo>
                <a:lnTo>
                  <a:pt x="121032" y="20172"/>
                </a:lnTo>
                <a:cubicBezTo>
                  <a:pt x="121032" y="16106"/>
                  <a:pt x="123491" y="12418"/>
                  <a:pt x="127273" y="10842"/>
                </a:cubicBezTo>
                <a:close/>
                <a:moveTo>
                  <a:pt x="48539" y="93296"/>
                </a:moveTo>
                <a:lnTo>
                  <a:pt x="61147" y="110095"/>
                </a:lnTo>
                <a:lnTo>
                  <a:pt x="54465" y="119015"/>
                </a:lnTo>
                <a:cubicBezTo>
                  <a:pt x="48760" y="126643"/>
                  <a:pt x="39777" y="131118"/>
                  <a:pt x="30258" y="131118"/>
                </a:cubicBezTo>
                <a:lnTo>
                  <a:pt x="10086" y="131118"/>
                </a:lnTo>
                <a:cubicBezTo>
                  <a:pt x="4507" y="131118"/>
                  <a:pt x="0" y="126611"/>
                  <a:pt x="0" y="121032"/>
                </a:cubicBezTo>
                <a:cubicBezTo>
                  <a:pt x="0" y="115454"/>
                  <a:pt x="4507" y="110946"/>
                  <a:pt x="10086" y="110946"/>
                </a:cubicBezTo>
                <a:lnTo>
                  <a:pt x="30258" y="110946"/>
                </a:lnTo>
                <a:cubicBezTo>
                  <a:pt x="33442" y="110946"/>
                  <a:pt x="36436" y="109465"/>
                  <a:pt x="38327" y="106912"/>
                </a:cubicBezTo>
                <a:lnTo>
                  <a:pt x="48539" y="93296"/>
                </a:lnTo>
                <a:close/>
                <a:moveTo>
                  <a:pt x="138242" y="148328"/>
                </a:moveTo>
                <a:cubicBezTo>
                  <a:pt x="135342" y="151227"/>
                  <a:pt x="131024" y="152079"/>
                  <a:pt x="127242" y="150503"/>
                </a:cubicBezTo>
                <a:cubicBezTo>
                  <a:pt x="123459" y="148927"/>
                  <a:pt x="121032" y="145270"/>
                  <a:pt x="121032" y="141205"/>
                </a:cubicBezTo>
                <a:lnTo>
                  <a:pt x="121032" y="131118"/>
                </a:lnTo>
                <a:lnTo>
                  <a:pt x="110946" y="131118"/>
                </a:lnTo>
                <a:cubicBezTo>
                  <a:pt x="101428" y="131118"/>
                  <a:pt x="92445" y="126643"/>
                  <a:pt x="86740" y="119015"/>
                </a:cubicBezTo>
                <a:lnTo>
                  <a:pt x="38327" y="54465"/>
                </a:lnTo>
                <a:cubicBezTo>
                  <a:pt x="36436" y="51912"/>
                  <a:pt x="33442" y="50430"/>
                  <a:pt x="30258" y="50430"/>
                </a:cubicBezTo>
                <a:lnTo>
                  <a:pt x="10086" y="50430"/>
                </a:lnTo>
                <a:cubicBezTo>
                  <a:pt x="4507" y="50430"/>
                  <a:pt x="0" y="45923"/>
                  <a:pt x="0" y="40344"/>
                </a:cubicBezTo>
                <a:cubicBezTo>
                  <a:pt x="0" y="34765"/>
                  <a:pt x="4507" y="30258"/>
                  <a:pt x="10086" y="30258"/>
                </a:cubicBezTo>
                <a:lnTo>
                  <a:pt x="30258" y="30258"/>
                </a:lnTo>
                <a:cubicBezTo>
                  <a:pt x="39777" y="30258"/>
                  <a:pt x="48760" y="34734"/>
                  <a:pt x="54465" y="42361"/>
                </a:cubicBezTo>
                <a:lnTo>
                  <a:pt x="102878" y="106912"/>
                </a:lnTo>
                <a:cubicBezTo>
                  <a:pt x="104769" y="109465"/>
                  <a:pt x="107763" y="110946"/>
                  <a:pt x="110946" y="110946"/>
                </a:cubicBezTo>
                <a:lnTo>
                  <a:pt x="121032" y="110946"/>
                </a:lnTo>
                <a:lnTo>
                  <a:pt x="121032" y="100860"/>
                </a:lnTo>
                <a:cubicBezTo>
                  <a:pt x="121032" y="96794"/>
                  <a:pt x="123491" y="93107"/>
                  <a:pt x="127273" y="91531"/>
                </a:cubicBezTo>
                <a:cubicBezTo>
                  <a:pt x="131055" y="89955"/>
                  <a:pt x="135374" y="90837"/>
                  <a:pt x="138273" y="93706"/>
                </a:cubicBezTo>
                <a:lnTo>
                  <a:pt x="158445" y="113878"/>
                </a:lnTo>
                <a:cubicBezTo>
                  <a:pt x="160336" y="115769"/>
                  <a:pt x="161408" y="118322"/>
                  <a:pt x="161408" y="121001"/>
                </a:cubicBezTo>
                <a:cubicBezTo>
                  <a:pt x="161408" y="123680"/>
                  <a:pt x="160336" y="126233"/>
                  <a:pt x="158445" y="128124"/>
                </a:cubicBezTo>
                <a:lnTo>
                  <a:pt x="138273" y="148296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5" name="Text 23"/>
          <p:cNvSpPr/>
          <p:nvPr/>
        </p:nvSpPr>
        <p:spPr>
          <a:xfrm>
            <a:off x="3306329" y="4090896"/>
            <a:ext cx="2477130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17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Load Balancing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3310363" y="4284548"/>
            <a:ext cx="2469062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9" dirty="0">
                <a:solidFill>
                  <a:srgbClr val="ECEFF1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Equal-cost paths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38891" y="4841297"/>
            <a:ext cx="5680455" cy="1646041"/>
          </a:xfrm>
          <a:custGeom>
            <a:avLst/>
            <a:gdLst/>
            <a:ahLst/>
            <a:cxnLst/>
            <a:rect l="l" t="t" r="r" b="b"/>
            <a:pathLst>
              <a:path w="5680455" h="1646041">
                <a:moveTo>
                  <a:pt x="32275" y="0"/>
                </a:moveTo>
                <a:lnTo>
                  <a:pt x="5615898" y="0"/>
                </a:lnTo>
                <a:cubicBezTo>
                  <a:pt x="5651552" y="0"/>
                  <a:pt x="5680455" y="28903"/>
                  <a:pt x="5680455" y="64558"/>
                </a:cubicBezTo>
                <a:lnTo>
                  <a:pt x="5680455" y="1581483"/>
                </a:lnTo>
                <a:cubicBezTo>
                  <a:pt x="5680455" y="1617138"/>
                  <a:pt x="5651552" y="1646041"/>
                  <a:pt x="5615898" y="1646041"/>
                </a:cubicBezTo>
                <a:lnTo>
                  <a:pt x="32275" y="1646041"/>
                </a:lnTo>
                <a:cubicBezTo>
                  <a:pt x="14450" y="1646041"/>
                  <a:pt x="0" y="1631591"/>
                  <a:pt x="0" y="1613766"/>
                </a:cubicBezTo>
                <a:lnTo>
                  <a:pt x="0" y="32275"/>
                </a:lnTo>
                <a:cubicBezTo>
                  <a:pt x="0" y="14462"/>
                  <a:pt x="14462" y="0"/>
                  <a:pt x="32275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338891" y="4841297"/>
            <a:ext cx="32275" cy="1646041"/>
          </a:xfrm>
          <a:custGeom>
            <a:avLst/>
            <a:gdLst/>
            <a:ahLst/>
            <a:cxnLst/>
            <a:rect l="l" t="t" r="r" b="b"/>
            <a:pathLst>
              <a:path w="32275" h="1646041">
                <a:moveTo>
                  <a:pt x="32275" y="0"/>
                </a:moveTo>
                <a:lnTo>
                  <a:pt x="32275" y="0"/>
                </a:lnTo>
                <a:lnTo>
                  <a:pt x="32275" y="1646041"/>
                </a:lnTo>
                <a:lnTo>
                  <a:pt x="32275" y="1646041"/>
                </a:lnTo>
                <a:cubicBezTo>
                  <a:pt x="14450" y="1646041"/>
                  <a:pt x="0" y="1631591"/>
                  <a:pt x="0" y="1613766"/>
                </a:cubicBezTo>
                <a:lnTo>
                  <a:pt x="0" y="32275"/>
                </a:lnTo>
                <a:cubicBezTo>
                  <a:pt x="0" y="14462"/>
                  <a:pt x="14462" y="0"/>
                  <a:pt x="32275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9" name="Shape 27"/>
          <p:cNvSpPr/>
          <p:nvPr/>
        </p:nvSpPr>
        <p:spPr>
          <a:xfrm>
            <a:off x="536577" y="5034949"/>
            <a:ext cx="161377" cy="161377"/>
          </a:xfrm>
          <a:custGeom>
            <a:avLst/>
            <a:gdLst/>
            <a:ahLst/>
            <a:cxnLst/>
            <a:rect l="l" t="t" r="r" b="b"/>
            <a:pathLst>
              <a:path w="161377" h="161377">
                <a:moveTo>
                  <a:pt x="80688" y="161377"/>
                </a:moveTo>
                <a:cubicBezTo>
                  <a:pt x="125221" y="161377"/>
                  <a:pt x="161377" y="125221"/>
                  <a:pt x="161377" y="80688"/>
                </a:cubicBezTo>
                <a:cubicBezTo>
                  <a:pt x="161377" y="36155"/>
                  <a:pt x="125221" y="0"/>
                  <a:pt x="80688" y="0"/>
                </a:cubicBezTo>
                <a:cubicBezTo>
                  <a:pt x="36155" y="0"/>
                  <a:pt x="0" y="36155"/>
                  <a:pt x="0" y="80688"/>
                </a:cubicBezTo>
                <a:cubicBezTo>
                  <a:pt x="0" y="125221"/>
                  <a:pt x="36155" y="161377"/>
                  <a:pt x="80688" y="161377"/>
                </a:cubicBezTo>
                <a:close/>
                <a:moveTo>
                  <a:pt x="107290" y="67041"/>
                </a:moveTo>
                <a:lnTo>
                  <a:pt x="82075" y="107385"/>
                </a:lnTo>
                <a:cubicBezTo>
                  <a:pt x="80751" y="109497"/>
                  <a:pt x="78482" y="110820"/>
                  <a:pt x="75992" y="110946"/>
                </a:cubicBezTo>
                <a:cubicBezTo>
                  <a:pt x="73502" y="111072"/>
                  <a:pt x="71107" y="109938"/>
                  <a:pt x="69625" y="107921"/>
                </a:cubicBezTo>
                <a:lnTo>
                  <a:pt x="54496" y="87749"/>
                </a:lnTo>
                <a:cubicBezTo>
                  <a:pt x="51975" y="84408"/>
                  <a:pt x="52668" y="79680"/>
                  <a:pt x="56009" y="77158"/>
                </a:cubicBezTo>
                <a:cubicBezTo>
                  <a:pt x="59350" y="74637"/>
                  <a:pt x="64078" y="75330"/>
                  <a:pt x="66599" y="78671"/>
                </a:cubicBezTo>
                <a:lnTo>
                  <a:pt x="75109" y="90018"/>
                </a:lnTo>
                <a:lnTo>
                  <a:pt x="94462" y="59035"/>
                </a:lnTo>
                <a:cubicBezTo>
                  <a:pt x="96668" y="55505"/>
                  <a:pt x="101333" y="54402"/>
                  <a:pt x="104895" y="56639"/>
                </a:cubicBezTo>
                <a:cubicBezTo>
                  <a:pt x="108456" y="58877"/>
                  <a:pt x="109528" y="63511"/>
                  <a:pt x="107290" y="67072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0" name="Text 28"/>
          <p:cNvSpPr/>
          <p:nvPr/>
        </p:nvSpPr>
        <p:spPr>
          <a:xfrm>
            <a:off x="718126" y="5002674"/>
            <a:ext cx="5220532" cy="2259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Verification Commands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16405" y="5325427"/>
            <a:ext cx="5341565" cy="290478"/>
          </a:xfrm>
          <a:custGeom>
            <a:avLst/>
            <a:gdLst/>
            <a:ahLst/>
            <a:cxnLst/>
            <a:rect l="l" t="t" r="r" b="b"/>
            <a:pathLst>
              <a:path w="5341565" h="290478">
                <a:moveTo>
                  <a:pt x="32275" y="0"/>
                </a:moveTo>
                <a:lnTo>
                  <a:pt x="5309290" y="0"/>
                </a:lnTo>
                <a:cubicBezTo>
                  <a:pt x="5327115" y="0"/>
                  <a:pt x="5341565" y="14450"/>
                  <a:pt x="5341565" y="32275"/>
                </a:cubicBezTo>
                <a:lnTo>
                  <a:pt x="5341565" y="258203"/>
                </a:lnTo>
                <a:cubicBezTo>
                  <a:pt x="5341565" y="276028"/>
                  <a:pt x="5327115" y="290478"/>
                  <a:pt x="5309290" y="290478"/>
                </a:cubicBezTo>
                <a:lnTo>
                  <a:pt x="32275" y="290478"/>
                </a:lnTo>
                <a:cubicBezTo>
                  <a:pt x="14450" y="290478"/>
                  <a:pt x="0" y="276028"/>
                  <a:pt x="0" y="258203"/>
                </a:cubicBezTo>
                <a:lnTo>
                  <a:pt x="0" y="32275"/>
                </a:lnTo>
                <a:cubicBezTo>
                  <a:pt x="0" y="14462"/>
                  <a:pt x="14462" y="0"/>
                  <a:pt x="32275" y="0"/>
                </a:cubicBezTo>
                <a:close/>
              </a:path>
            </a:pathLst>
          </a:custGeom>
          <a:solidFill>
            <a:srgbClr val="263238"/>
          </a:solidFill>
          <a:ln/>
        </p:spPr>
      </p:sp>
      <p:sp>
        <p:nvSpPr>
          <p:cNvPr id="32" name="Text 30"/>
          <p:cNvSpPr/>
          <p:nvPr/>
        </p:nvSpPr>
        <p:spPr>
          <a:xfrm>
            <a:off x="613231" y="5406115"/>
            <a:ext cx="1484791" cy="1291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show ip ospf neighbor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2109620" y="5406115"/>
            <a:ext cx="1416710" cy="1291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ECEFF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Check adjacencies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16405" y="5680455"/>
            <a:ext cx="5341565" cy="290478"/>
          </a:xfrm>
          <a:custGeom>
            <a:avLst/>
            <a:gdLst/>
            <a:ahLst/>
            <a:cxnLst/>
            <a:rect l="l" t="t" r="r" b="b"/>
            <a:pathLst>
              <a:path w="5341565" h="290478">
                <a:moveTo>
                  <a:pt x="32275" y="0"/>
                </a:moveTo>
                <a:lnTo>
                  <a:pt x="5309290" y="0"/>
                </a:lnTo>
                <a:cubicBezTo>
                  <a:pt x="5327115" y="0"/>
                  <a:pt x="5341565" y="14450"/>
                  <a:pt x="5341565" y="32275"/>
                </a:cubicBezTo>
                <a:lnTo>
                  <a:pt x="5341565" y="258203"/>
                </a:lnTo>
                <a:cubicBezTo>
                  <a:pt x="5341565" y="276028"/>
                  <a:pt x="5327115" y="290478"/>
                  <a:pt x="5309290" y="290478"/>
                </a:cubicBezTo>
                <a:lnTo>
                  <a:pt x="32275" y="290478"/>
                </a:lnTo>
                <a:cubicBezTo>
                  <a:pt x="14450" y="290478"/>
                  <a:pt x="0" y="276028"/>
                  <a:pt x="0" y="258203"/>
                </a:cubicBezTo>
                <a:lnTo>
                  <a:pt x="0" y="32275"/>
                </a:lnTo>
                <a:cubicBezTo>
                  <a:pt x="0" y="14462"/>
                  <a:pt x="14462" y="0"/>
                  <a:pt x="32275" y="0"/>
                </a:cubicBezTo>
                <a:close/>
              </a:path>
            </a:pathLst>
          </a:custGeom>
          <a:solidFill>
            <a:srgbClr val="263238"/>
          </a:solidFill>
          <a:ln/>
        </p:spPr>
      </p:sp>
      <p:sp>
        <p:nvSpPr>
          <p:cNvPr id="35" name="Text 33"/>
          <p:cNvSpPr/>
          <p:nvPr/>
        </p:nvSpPr>
        <p:spPr>
          <a:xfrm>
            <a:off x="613231" y="5761144"/>
            <a:ext cx="1280674" cy="1291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show ip route ospf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905504" y="5761144"/>
            <a:ext cx="1348755" cy="1291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ECEFF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View OSPF routes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516405" y="6035484"/>
            <a:ext cx="5341565" cy="290478"/>
          </a:xfrm>
          <a:custGeom>
            <a:avLst/>
            <a:gdLst/>
            <a:ahLst/>
            <a:cxnLst/>
            <a:rect l="l" t="t" r="r" b="b"/>
            <a:pathLst>
              <a:path w="5341565" h="290478">
                <a:moveTo>
                  <a:pt x="32275" y="0"/>
                </a:moveTo>
                <a:lnTo>
                  <a:pt x="5309290" y="0"/>
                </a:lnTo>
                <a:cubicBezTo>
                  <a:pt x="5327115" y="0"/>
                  <a:pt x="5341565" y="14450"/>
                  <a:pt x="5341565" y="32275"/>
                </a:cubicBezTo>
                <a:lnTo>
                  <a:pt x="5341565" y="258203"/>
                </a:lnTo>
                <a:cubicBezTo>
                  <a:pt x="5341565" y="276028"/>
                  <a:pt x="5327115" y="290478"/>
                  <a:pt x="5309290" y="290478"/>
                </a:cubicBezTo>
                <a:lnTo>
                  <a:pt x="32275" y="290478"/>
                </a:lnTo>
                <a:cubicBezTo>
                  <a:pt x="14450" y="290478"/>
                  <a:pt x="0" y="276028"/>
                  <a:pt x="0" y="258203"/>
                </a:cubicBezTo>
                <a:lnTo>
                  <a:pt x="0" y="32275"/>
                </a:lnTo>
                <a:cubicBezTo>
                  <a:pt x="0" y="14462"/>
                  <a:pt x="14462" y="0"/>
                  <a:pt x="32275" y="0"/>
                </a:cubicBezTo>
                <a:close/>
              </a:path>
            </a:pathLst>
          </a:custGeom>
          <a:solidFill>
            <a:srgbClr val="263238"/>
          </a:solidFill>
          <a:ln/>
        </p:spPr>
      </p:sp>
      <p:sp>
        <p:nvSpPr>
          <p:cNvPr id="38" name="Text 36"/>
          <p:cNvSpPr/>
          <p:nvPr/>
        </p:nvSpPr>
        <p:spPr>
          <a:xfrm>
            <a:off x="613231" y="6116172"/>
            <a:ext cx="1212720" cy="1291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show ip protocols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837550" y="6116172"/>
            <a:ext cx="1484791" cy="1291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ECEFF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Verify OSPF status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185135" y="1250668"/>
            <a:ext cx="5680455" cy="4809022"/>
          </a:xfrm>
          <a:custGeom>
            <a:avLst/>
            <a:gdLst/>
            <a:ahLst/>
            <a:cxnLst/>
            <a:rect l="l" t="t" r="r" b="b"/>
            <a:pathLst>
              <a:path w="5680455" h="4809022">
                <a:moveTo>
                  <a:pt x="64537" y="0"/>
                </a:moveTo>
                <a:lnTo>
                  <a:pt x="5615918" y="0"/>
                </a:lnTo>
                <a:cubicBezTo>
                  <a:pt x="5651561" y="0"/>
                  <a:pt x="5680455" y="28894"/>
                  <a:pt x="5680455" y="64537"/>
                </a:cubicBezTo>
                <a:lnTo>
                  <a:pt x="5680455" y="4744485"/>
                </a:lnTo>
                <a:cubicBezTo>
                  <a:pt x="5680455" y="4780128"/>
                  <a:pt x="5651561" y="4809022"/>
                  <a:pt x="5615918" y="4809022"/>
                </a:cubicBezTo>
                <a:lnTo>
                  <a:pt x="64537" y="4809022"/>
                </a:lnTo>
                <a:cubicBezTo>
                  <a:pt x="28894" y="4809022"/>
                  <a:pt x="0" y="4780128"/>
                  <a:pt x="0" y="4744485"/>
                </a:cubicBezTo>
                <a:lnTo>
                  <a:pt x="0" y="64537"/>
                </a:lnTo>
                <a:cubicBezTo>
                  <a:pt x="0" y="28918"/>
                  <a:pt x="28918" y="0"/>
                  <a:pt x="64537" y="0"/>
                </a:cubicBezTo>
                <a:close/>
              </a:path>
            </a:pathLst>
          </a:custGeom>
          <a:solidFill>
            <a:srgbClr val="FF7043">
              <a:alpha val="14902"/>
            </a:srgbClr>
          </a:solidFill>
          <a:ln w="25400">
            <a:solidFill>
              <a:srgbClr val="FF7043"/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6366684" y="1452389"/>
            <a:ext cx="217858" cy="193652"/>
          </a:xfrm>
          <a:custGeom>
            <a:avLst/>
            <a:gdLst/>
            <a:ahLst/>
            <a:cxnLst/>
            <a:rect l="l" t="t" r="r" b="b"/>
            <a:pathLst>
              <a:path w="217858" h="193652">
                <a:moveTo>
                  <a:pt x="15507" y="-9418"/>
                </a:moveTo>
                <a:cubicBezTo>
                  <a:pt x="11952" y="-12973"/>
                  <a:pt x="6203" y="-12973"/>
                  <a:pt x="2685" y="-9418"/>
                </a:cubicBezTo>
                <a:cubicBezTo>
                  <a:pt x="-832" y="-5863"/>
                  <a:pt x="-870" y="-113"/>
                  <a:pt x="2648" y="3442"/>
                </a:cubicBezTo>
                <a:lnTo>
                  <a:pt x="202351" y="203145"/>
                </a:lnTo>
                <a:cubicBezTo>
                  <a:pt x="205906" y="206701"/>
                  <a:pt x="211655" y="206701"/>
                  <a:pt x="215173" y="203145"/>
                </a:cubicBezTo>
                <a:cubicBezTo>
                  <a:pt x="218690" y="199590"/>
                  <a:pt x="218728" y="193841"/>
                  <a:pt x="215173" y="190323"/>
                </a:cubicBezTo>
                <a:lnTo>
                  <a:pt x="169029" y="144180"/>
                </a:lnTo>
                <a:cubicBezTo>
                  <a:pt x="170618" y="142894"/>
                  <a:pt x="172169" y="141494"/>
                  <a:pt x="173606" y="140057"/>
                </a:cubicBezTo>
                <a:lnTo>
                  <a:pt x="200498" y="113165"/>
                </a:lnTo>
                <a:cubicBezTo>
                  <a:pt x="211580" y="102083"/>
                  <a:pt x="217821" y="87030"/>
                  <a:pt x="217821" y="71333"/>
                </a:cubicBezTo>
                <a:cubicBezTo>
                  <a:pt x="217821" y="38655"/>
                  <a:pt x="191345" y="12141"/>
                  <a:pt x="158628" y="12141"/>
                </a:cubicBezTo>
                <a:cubicBezTo>
                  <a:pt x="144520" y="12141"/>
                  <a:pt x="130980" y="17171"/>
                  <a:pt x="120314" y="26211"/>
                </a:cubicBezTo>
                <a:cubicBezTo>
                  <a:pt x="127992" y="30031"/>
                  <a:pt x="134951" y="35099"/>
                  <a:pt x="140927" y="41151"/>
                </a:cubicBezTo>
                <a:cubicBezTo>
                  <a:pt x="146260" y="38012"/>
                  <a:pt x="152350" y="36348"/>
                  <a:pt x="158628" y="36348"/>
                </a:cubicBezTo>
                <a:cubicBezTo>
                  <a:pt x="177955" y="36348"/>
                  <a:pt x="193614" y="52006"/>
                  <a:pt x="193614" y="71333"/>
                </a:cubicBezTo>
                <a:cubicBezTo>
                  <a:pt x="193614" y="80600"/>
                  <a:pt x="189945" y="89488"/>
                  <a:pt x="183364" y="96069"/>
                </a:cubicBezTo>
                <a:lnTo>
                  <a:pt x="156472" y="122961"/>
                </a:lnTo>
                <a:cubicBezTo>
                  <a:pt x="154997" y="124436"/>
                  <a:pt x="153409" y="125760"/>
                  <a:pt x="151707" y="126933"/>
                </a:cubicBezTo>
                <a:lnTo>
                  <a:pt x="133741" y="108967"/>
                </a:lnTo>
                <a:cubicBezTo>
                  <a:pt x="139982" y="108627"/>
                  <a:pt x="144974" y="103521"/>
                  <a:pt x="145163" y="97204"/>
                </a:cubicBezTo>
                <a:cubicBezTo>
                  <a:pt x="145163" y="96712"/>
                  <a:pt x="145163" y="96221"/>
                  <a:pt x="145163" y="95729"/>
                </a:cubicBezTo>
                <a:cubicBezTo>
                  <a:pt x="145163" y="63088"/>
                  <a:pt x="118725" y="36385"/>
                  <a:pt x="85971" y="36385"/>
                </a:cubicBezTo>
                <a:cubicBezTo>
                  <a:pt x="78709" y="36385"/>
                  <a:pt x="71636" y="37709"/>
                  <a:pt x="64979" y="40243"/>
                </a:cubicBezTo>
                <a:lnTo>
                  <a:pt x="15507" y="-9418"/>
                </a:lnTo>
                <a:close/>
                <a:moveTo>
                  <a:pt x="85441" y="60516"/>
                </a:moveTo>
                <a:cubicBezTo>
                  <a:pt x="85668" y="60516"/>
                  <a:pt x="85857" y="60516"/>
                  <a:pt x="86084" y="60516"/>
                </a:cubicBezTo>
                <a:cubicBezTo>
                  <a:pt x="91796" y="60516"/>
                  <a:pt x="97242" y="61916"/>
                  <a:pt x="102008" y="64374"/>
                </a:cubicBezTo>
                <a:cubicBezTo>
                  <a:pt x="102688" y="64828"/>
                  <a:pt x="103369" y="65244"/>
                  <a:pt x="104088" y="65547"/>
                </a:cubicBezTo>
                <a:cubicBezTo>
                  <a:pt x="114224" y="71712"/>
                  <a:pt x="121032" y="82907"/>
                  <a:pt x="121032" y="95653"/>
                </a:cubicBezTo>
                <a:cubicBezTo>
                  <a:pt x="121032" y="95805"/>
                  <a:pt x="121032" y="95956"/>
                  <a:pt x="121032" y="96107"/>
                </a:cubicBezTo>
                <a:lnTo>
                  <a:pt x="85441" y="60516"/>
                </a:lnTo>
                <a:close/>
                <a:moveTo>
                  <a:pt x="130942" y="157342"/>
                </a:moveTo>
                <a:lnTo>
                  <a:pt x="72619" y="99020"/>
                </a:lnTo>
                <a:cubicBezTo>
                  <a:pt x="73073" y="131018"/>
                  <a:pt x="98944" y="156850"/>
                  <a:pt x="130904" y="157304"/>
                </a:cubicBezTo>
                <a:close/>
                <a:moveTo>
                  <a:pt x="52838" y="79238"/>
                </a:moveTo>
                <a:lnTo>
                  <a:pt x="35705" y="62105"/>
                </a:lnTo>
                <a:lnTo>
                  <a:pt x="17323" y="80487"/>
                </a:lnTo>
                <a:cubicBezTo>
                  <a:pt x="6241" y="91569"/>
                  <a:pt x="0" y="106622"/>
                  <a:pt x="0" y="122318"/>
                </a:cubicBezTo>
                <a:cubicBezTo>
                  <a:pt x="0" y="154997"/>
                  <a:pt x="26476" y="181511"/>
                  <a:pt x="59192" y="181511"/>
                </a:cubicBezTo>
                <a:cubicBezTo>
                  <a:pt x="73262" y="181511"/>
                  <a:pt x="86841" y="176480"/>
                  <a:pt x="97507" y="167441"/>
                </a:cubicBezTo>
                <a:cubicBezTo>
                  <a:pt x="89829" y="163621"/>
                  <a:pt x="82832" y="158552"/>
                  <a:pt x="76856" y="152501"/>
                </a:cubicBezTo>
                <a:cubicBezTo>
                  <a:pt x="71560" y="155602"/>
                  <a:pt x="65471" y="157267"/>
                  <a:pt x="59192" y="157267"/>
                </a:cubicBezTo>
                <a:cubicBezTo>
                  <a:pt x="39865" y="157267"/>
                  <a:pt x="24206" y="141608"/>
                  <a:pt x="24206" y="122281"/>
                </a:cubicBezTo>
                <a:cubicBezTo>
                  <a:pt x="24206" y="113014"/>
                  <a:pt x="27875" y="104126"/>
                  <a:pt x="34456" y="97545"/>
                </a:cubicBezTo>
                <a:lnTo>
                  <a:pt x="52838" y="79163"/>
                </a:ln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42" name="Text 40"/>
          <p:cNvSpPr/>
          <p:nvPr/>
        </p:nvSpPr>
        <p:spPr>
          <a:xfrm>
            <a:off x="6596646" y="1420114"/>
            <a:ext cx="5196326" cy="258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25" b="1" dirty="0">
                <a:solidFill>
                  <a:srgbClr val="FF704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OSPF Adjacency Failure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54581" y="1807418"/>
            <a:ext cx="5341565" cy="935984"/>
          </a:xfrm>
          <a:custGeom>
            <a:avLst/>
            <a:gdLst/>
            <a:ahLst/>
            <a:cxnLst/>
            <a:rect l="l" t="t" r="r" b="b"/>
            <a:pathLst>
              <a:path w="5341565" h="935984">
                <a:moveTo>
                  <a:pt x="64555" y="0"/>
                </a:moveTo>
                <a:lnTo>
                  <a:pt x="5277010" y="0"/>
                </a:lnTo>
                <a:cubicBezTo>
                  <a:pt x="5312662" y="0"/>
                  <a:pt x="5341565" y="28902"/>
                  <a:pt x="5341565" y="64555"/>
                </a:cubicBezTo>
                <a:lnTo>
                  <a:pt x="5341565" y="871429"/>
                </a:lnTo>
                <a:cubicBezTo>
                  <a:pt x="5341565" y="907082"/>
                  <a:pt x="5312662" y="935984"/>
                  <a:pt x="5277010" y="935984"/>
                </a:cubicBezTo>
                <a:lnTo>
                  <a:pt x="64555" y="935984"/>
                </a:lnTo>
                <a:cubicBezTo>
                  <a:pt x="28902" y="935984"/>
                  <a:pt x="0" y="907082"/>
                  <a:pt x="0" y="871429"/>
                </a:cubicBezTo>
                <a:lnTo>
                  <a:pt x="0" y="64555"/>
                </a:lnTo>
                <a:cubicBezTo>
                  <a:pt x="0" y="28926"/>
                  <a:pt x="28926" y="0"/>
                  <a:pt x="6455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4" name="Shape 42"/>
          <p:cNvSpPr/>
          <p:nvPr/>
        </p:nvSpPr>
        <p:spPr>
          <a:xfrm>
            <a:off x="6499820" y="1968794"/>
            <a:ext cx="129101" cy="129101"/>
          </a:xfrm>
          <a:custGeom>
            <a:avLst/>
            <a:gdLst/>
            <a:ahLst/>
            <a:cxnLst/>
            <a:rect l="l" t="t" r="r" b="b"/>
            <a:pathLst>
              <a:path w="129101" h="129101">
                <a:moveTo>
                  <a:pt x="64551" y="129101"/>
                </a:moveTo>
                <a:cubicBezTo>
                  <a:pt x="100177" y="129101"/>
                  <a:pt x="129101" y="100177"/>
                  <a:pt x="129101" y="64551"/>
                </a:cubicBezTo>
                <a:cubicBezTo>
                  <a:pt x="129101" y="28924"/>
                  <a:pt x="100177" y="0"/>
                  <a:pt x="64551" y="0"/>
                </a:cubicBezTo>
                <a:cubicBezTo>
                  <a:pt x="28924" y="0"/>
                  <a:pt x="0" y="28924"/>
                  <a:pt x="0" y="64551"/>
                </a:cubicBezTo>
                <a:cubicBezTo>
                  <a:pt x="0" y="100177"/>
                  <a:pt x="28924" y="129101"/>
                  <a:pt x="64551" y="129101"/>
                </a:cubicBezTo>
                <a:close/>
                <a:moveTo>
                  <a:pt x="42109" y="42109"/>
                </a:moveTo>
                <a:cubicBezTo>
                  <a:pt x="44479" y="39739"/>
                  <a:pt x="48312" y="39739"/>
                  <a:pt x="50657" y="42109"/>
                </a:cubicBezTo>
                <a:lnTo>
                  <a:pt x="64525" y="55977"/>
                </a:lnTo>
                <a:lnTo>
                  <a:pt x="78394" y="42109"/>
                </a:lnTo>
                <a:cubicBezTo>
                  <a:pt x="80764" y="39739"/>
                  <a:pt x="84597" y="39739"/>
                  <a:pt x="86942" y="42109"/>
                </a:cubicBezTo>
                <a:cubicBezTo>
                  <a:pt x="89287" y="44479"/>
                  <a:pt x="89312" y="48312"/>
                  <a:pt x="86942" y="50657"/>
                </a:cubicBezTo>
                <a:lnTo>
                  <a:pt x="73073" y="64525"/>
                </a:lnTo>
                <a:lnTo>
                  <a:pt x="86942" y="78394"/>
                </a:lnTo>
                <a:cubicBezTo>
                  <a:pt x="89312" y="80764"/>
                  <a:pt x="89312" y="84597"/>
                  <a:pt x="86942" y="86942"/>
                </a:cubicBezTo>
                <a:cubicBezTo>
                  <a:pt x="84571" y="89287"/>
                  <a:pt x="80739" y="89312"/>
                  <a:pt x="78394" y="86942"/>
                </a:cubicBezTo>
                <a:lnTo>
                  <a:pt x="64525" y="73073"/>
                </a:lnTo>
                <a:lnTo>
                  <a:pt x="50657" y="86942"/>
                </a:lnTo>
                <a:cubicBezTo>
                  <a:pt x="48287" y="89312"/>
                  <a:pt x="44454" y="89312"/>
                  <a:pt x="42109" y="86942"/>
                </a:cubicBezTo>
                <a:cubicBezTo>
                  <a:pt x="39764" y="84571"/>
                  <a:pt x="39739" y="80739"/>
                  <a:pt x="42109" y="78394"/>
                </a:cubicBezTo>
                <a:lnTo>
                  <a:pt x="55977" y="64525"/>
                </a:lnTo>
                <a:lnTo>
                  <a:pt x="42109" y="50657"/>
                </a:lnTo>
                <a:cubicBezTo>
                  <a:pt x="39739" y="48287"/>
                  <a:pt x="39739" y="44454"/>
                  <a:pt x="42109" y="42109"/>
                </a:cubicBez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45" name="Text 43"/>
          <p:cNvSpPr/>
          <p:nvPr/>
        </p:nvSpPr>
        <p:spPr>
          <a:xfrm>
            <a:off x="6645059" y="1936519"/>
            <a:ext cx="4986536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7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Problem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483682" y="2194721"/>
            <a:ext cx="5147913" cy="4195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17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OSPF adjacency </a:t>
            </a:r>
            <a:pPr>
              <a:lnSpc>
                <a:spcPct val="140000"/>
              </a:lnSpc>
            </a:pPr>
            <a:r>
              <a:rPr lang="en-US" sz="1017" b="1" dirty="0">
                <a:solidFill>
                  <a:srgbClr val="FF7043"/>
                </a:solidFill>
                <a:highlight>
                  <a:srgbClr val="FF7043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would not form </a:t>
            </a:r>
            <a:pPr>
              <a:lnSpc>
                <a:spcPct val="140000"/>
              </a:lnSpc>
            </a:pPr>
            <a:r>
              <a:rPr lang="en-US" sz="1017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between Core-R2 and multilayer switches. Neighbor table remained empty.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354581" y="2872503"/>
            <a:ext cx="5341565" cy="1355563"/>
          </a:xfrm>
          <a:custGeom>
            <a:avLst/>
            <a:gdLst/>
            <a:ahLst/>
            <a:cxnLst/>
            <a:rect l="l" t="t" r="r" b="b"/>
            <a:pathLst>
              <a:path w="5341565" h="1355563">
                <a:moveTo>
                  <a:pt x="64552" y="0"/>
                </a:moveTo>
                <a:lnTo>
                  <a:pt x="5277013" y="0"/>
                </a:lnTo>
                <a:cubicBezTo>
                  <a:pt x="5312664" y="0"/>
                  <a:pt x="5341565" y="28901"/>
                  <a:pt x="5341565" y="64552"/>
                </a:cubicBezTo>
                <a:lnTo>
                  <a:pt x="5341565" y="1291011"/>
                </a:lnTo>
                <a:cubicBezTo>
                  <a:pt x="5341565" y="1326662"/>
                  <a:pt x="5312664" y="1355563"/>
                  <a:pt x="5277013" y="1355563"/>
                </a:cubicBezTo>
                <a:lnTo>
                  <a:pt x="64552" y="1355563"/>
                </a:lnTo>
                <a:cubicBezTo>
                  <a:pt x="28901" y="1355563"/>
                  <a:pt x="0" y="1326662"/>
                  <a:pt x="0" y="1291011"/>
                </a:cubicBezTo>
                <a:lnTo>
                  <a:pt x="0" y="64552"/>
                </a:lnTo>
                <a:cubicBezTo>
                  <a:pt x="0" y="28901"/>
                  <a:pt x="28901" y="0"/>
                  <a:pt x="64552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8" name="Shape 46"/>
          <p:cNvSpPr/>
          <p:nvPr/>
        </p:nvSpPr>
        <p:spPr>
          <a:xfrm>
            <a:off x="6499820" y="3033880"/>
            <a:ext cx="129101" cy="129101"/>
          </a:xfrm>
          <a:custGeom>
            <a:avLst/>
            <a:gdLst/>
            <a:ahLst/>
            <a:cxnLst/>
            <a:rect l="l" t="t" r="r" b="b"/>
            <a:pathLst>
              <a:path w="129101" h="129101">
                <a:moveTo>
                  <a:pt x="104895" y="52447"/>
                </a:moveTo>
                <a:cubicBezTo>
                  <a:pt x="104895" y="64021"/>
                  <a:pt x="101138" y="74712"/>
                  <a:pt x="94809" y="83386"/>
                </a:cubicBezTo>
                <a:lnTo>
                  <a:pt x="126731" y="115334"/>
                </a:lnTo>
                <a:cubicBezTo>
                  <a:pt x="129883" y="118486"/>
                  <a:pt x="129883" y="123604"/>
                  <a:pt x="126731" y="126756"/>
                </a:cubicBezTo>
                <a:cubicBezTo>
                  <a:pt x="123579" y="129908"/>
                  <a:pt x="118460" y="129908"/>
                  <a:pt x="115309" y="126756"/>
                </a:cubicBezTo>
                <a:lnTo>
                  <a:pt x="83386" y="94809"/>
                </a:lnTo>
                <a:cubicBezTo>
                  <a:pt x="74712" y="101138"/>
                  <a:pt x="64021" y="104895"/>
                  <a:pt x="52447" y="104895"/>
                </a:cubicBezTo>
                <a:cubicBezTo>
                  <a:pt x="23475" y="104895"/>
                  <a:pt x="0" y="81420"/>
                  <a:pt x="0" y="52447"/>
                </a:cubicBezTo>
                <a:cubicBezTo>
                  <a:pt x="0" y="23475"/>
                  <a:pt x="23475" y="0"/>
                  <a:pt x="52447" y="0"/>
                </a:cubicBezTo>
                <a:cubicBezTo>
                  <a:pt x="81420" y="0"/>
                  <a:pt x="104895" y="23475"/>
                  <a:pt x="104895" y="52447"/>
                </a:cubicBezTo>
                <a:close/>
                <a:moveTo>
                  <a:pt x="52447" y="88757"/>
                </a:moveTo>
                <a:cubicBezTo>
                  <a:pt x="72487" y="88757"/>
                  <a:pt x="88757" y="72487"/>
                  <a:pt x="88757" y="52447"/>
                </a:cubicBezTo>
                <a:cubicBezTo>
                  <a:pt x="88757" y="32408"/>
                  <a:pt x="72487" y="16138"/>
                  <a:pt x="52447" y="16138"/>
                </a:cubicBezTo>
                <a:cubicBezTo>
                  <a:pt x="32408" y="16138"/>
                  <a:pt x="16138" y="32408"/>
                  <a:pt x="16138" y="52447"/>
                </a:cubicBezTo>
                <a:cubicBezTo>
                  <a:pt x="16138" y="72487"/>
                  <a:pt x="32408" y="88757"/>
                  <a:pt x="52447" y="88757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49" name="Text 47"/>
          <p:cNvSpPr/>
          <p:nvPr/>
        </p:nvSpPr>
        <p:spPr>
          <a:xfrm>
            <a:off x="6645059" y="3001604"/>
            <a:ext cx="4986536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7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Dual Root Causes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483682" y="3292082"/>
            <a:ext cx="322753" cy="322753"/>
          </a:xfrm>
          <a:custGeom>
            <a:avLst/>
            <a:gdLst/>
            <a:ahLst/>
            <a:cxnLst/>
            <a:rect l="l" t="t" r="r" b="b"/>
            <a:pathLst>
              <a:path w="322753" h="322753">
                <a:moveTo>
                  <a:pt x="64551" y="0"/>
                </a:moveTo>
                <a:lnTo>
                  <a:pt x="258203" y="0"/>
                </a:lnTo>
                <a:cubicBezTo>
                  <a:pt x="293853" y="0"/>
                  <a:pt x="322753" y="28900"/>
                  <a:pt x="322753" y="64551"/>
                </a:cubicBezTo>
                <a:lnTo>
                  <a:pt x="322753" y="258203"/>
                </a:lnTo>
                <a:cubicBezTo>
                  <a:pt x="322753" y="293853"/>
                  <a:pt x="293853" y="322753"/>
                  <a:pt x="258203" y="322753"/>
                </a:cubicBezTo>
                <a:lnTo>
                  <a:pt x="64551" y="322753"/>
                </a:lnTo>
                <a:cubicBezTo>
                  <a:pt x="28900" y="322753"/>
                  <a:pt x="0" y="293853"/>
                  <a:pt x="0" y="258203"/>
                </a:cubicBezTo>
                <a:lnTo>
                  <a:pt x="0" y="64551"/>
                </a:lnTo>
                <a:cubicBezTo>
                  <a:pt x="0" y="28900"/>
                  <a:pt x="28900" y="0"/>
                  <a:pt x="64551" y="0"/>
                </a:cubicBezTo>
                <a:close/>
              </a:path>
            </a:pathLst>
          </a:custGeom>
          <a:solidFill>
            <a:srgbClr val="FF7043">
              <a:alpha val="20000"/>
            </a:srgbClr>
          </a:solidFill>
          <a:ln/>
        </p:spPr>
      </p:sp>
      <p:sp>
        <p:nvSpPr>
          <p:cNvPr id="51" name="Shape 49"/>
          <p:cNvSpPr/>
          <p:nvPr/>
        </p:nvSpPr>
        <p:spPr>
          <a:xfrm>
            <a:off x="6588577" y="3388908"/>
            <a:ext cx="112964" cy="129101"/>
          </a:xfrm>
          <a:custGeom>
            <a:avLst/>
            <a:gdLst/>
            <a:ahLst/>
            <a:cxnLst/>
            <a:rect l="l" t="t" r="r" b="b"/>
            <a:pathLst>
              <a:path w="112964" h="129101">
                <a:moveTo>
                  <a:pt x="32275" y="-8069"/>
                </a:moveTo>
                <a:cubicBezTo>
                  <a:pt x="36738" y="-8069"/>
                  <a:pt x="40344" y="-4463"/>
                  <a:pt x="40344" y="0"/>
                </a:cubicBezTo>
                <a:lnTo>
                  <a:pt x="40344" y="24206"/>
                </a:lnTo>
                <a:lnTo>
                  <a:pt x="72619" y="24206"/>
                </a:lnTo>
                <a:lnTo>
                  <a:pt x="72619" y="0"/>
                </a:lnTo>
                <a:cubicBezTo>
                  <a:pt x="72619" y="-4463"/>
                  <a:pt x="76225" y="-8069"/>
                  <a:pt x="80688" y="-8069"/>
                </a:cubicBezTo>
                <a:cubicBezTo>
                  <a:pt x="85151" y="-8069"/>
                  <a:pt x="88757" y="-4463"/>
                  <a:pt x="88757" y="0"/>
                </a:cubicBezTo>
                <a:lnTo>
                  <a:pt x="88757" y="24206"/>
                </a:lnTo>
                <a:lnTo>
                  <a:pt x="104895" y="24206"/>
                </a:lnTo>
                <a:cubicBezTo>
                  <a:pt x="109358" y="24206"/>
                  <a:pt x="112964" y="27812"/>
                  <a:pt x="112964" y="32275"/>
                </a:cubicBezTo>
                <a:cubicBezTo>
                  <a:pt x="112964" y="36738"/>
                  <a:pt x="109358" y="40344"/>
                  <a:pt x="104895" y="40344"/>
                </a:cubicBezTo>
                <a:lnTo>
                  <a:pt x="104895" y="56482"/>
                </a:lnTo>
                <a:cubicBezTo>
                  <a:pt x="104895" y="80461"/>
                  <a:pt x="87446" y="100381"/>
                  <a:pt x="64551" y="104214"/>
                </a:cubicBezTo>
                <a:lnTo>
                  <a:pt x="64551" y="121032"/>
                </a:lnTo>
                <a:cubicBezTo>
                  <a:pt x="64551" y="125495"/>
                  <a:pt x="60945" y="129101"/>
                  <a:pt x="56482" y="129101"/>
                </a:cubicBezTo>
                <a:cubicBezTo>
                  <a:pt x="52019" y="129101"/>
                  <a:pt x="48413" y="125495"/>
                  <a:pt x="48413" y="121032"/>
                </a:cubicBezTo>
                <a:lnTo>
                  <a:pt x="48413" y="104214"/>
                </a:lnTo>
                <a:cubicBezTo>
                  <a:pt x="25518" y="100381"/>
                  <a:pt x="8069" y="80461"/>
                  <a:pt x="8069" y="56482"/>
                </a:cubicBezTo>
                <a:lnTo>
                  <a:pt x="8069" y="40344"/>
                </a:lnTo>
                <a:cubicBezTo>
                  <a:pt x="3606" y="40344"/>
                  <a:pt x="0" y="36738"/>
                  <a:pt x="0" y="32275"/>
                </a:cubicBezTo>
                <a:cubicBezTo>
                  <a:pt x="0" y="27812"/>
                  <a:pt x="3606" y="24206"/>
                  <a:pt x="8069" y="24206"/>
                </a:cubicBezTo>
                <a:lnTo>
                  <a:pt x="24206" y="24206"/>
                </a:lnTo>
                <a:lnTo>
                  <a:pt x="24206" y="0"/>
                </a:lnTo>
                <a:cubicBezTo>
                  <a:pt x="24206" y="-4463"/>
                  <a:pt x="27812" y="-8069"/>
                  <a:pt x="32275" y="-8069"/>
                </a:cubicBez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52" name="Text 50"/>
          <p:cNvSpPr/>
          <p:nvPr/>
        </p:nvSpPr>
        <p:spPr>
          <a:xfrm>
            <a:off x="6903261" y="3292082"/>
            <a:ext cx="3671317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7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Physical Port Mismatch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903261" y="3485734"/>
            <a:ext cx="3663248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Cabling didn't match the configured interface assignments in the topology.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483682" y="3743936"/>
            <a:ext cx="322753" cy="322753"/>
          </a:xfrm>
          <a:custGeom>
            <a:avLst/>
            <a:gdLst/>
            <a:ahLst/>
            <a:cxnLst/>
            <a:rect l="l" t="t" r="r" b="b"/>
            <a:pathLst>
              <a:path w="322753" h="322753">
                <a:moveTo>
                  <a:pt x="64551" y="0"/>
                </a:moveTo>
                <a:lnTo>
                  <a:pt x="258203" y="0"/>
                </a:lnTo>
                <a:cubicBezTo>
                  <a:pt x="293853" y="0"/>
                  <a:pt x="322753" y="28900"/>
                  <a:pt x="322753" y="64551"/>
                </a:cubicBezTo>
                <a:lnTo>
                  <a:pt x="322753" y="258203"/>
                </a:lnTo>
                <a:cubicBezTo>
                  <a:pt x="322753" y="293853"/>
                  <a:pt x="293853" y="322753"/>
                  <a:pt x="258203" y="322753"/>
                </a:cubicBezTo>
                <a:lnTo>
                  <a:pt x="64551" y="322753"/>
                </a:lnTo>
                <a:cubicBezTo>
                  <a:pt x="28900" y="322753"/>
                  <a:pt x="0" y="293853"/>
                  <a:pt x="0" y="258203"/>
                </a:cubicBezTo>
                <a:lnTo>
                  <a:pt x="0" y="64551"/>
                </a:lnTo>
                <a:cubicBezTo>
                  <a:pt x="0" y="28900"/>
                  <a:pt x="28900" y="0"/>
                  <a:pt x="64551" y="0"/>
                </a:cubicBezTo>
                <a:close/>
              </a:path>
            </a:pathLst>
          </a:custGeom>
          <a:solidFill>
            <a:srgbClr val="FF7043">
              <a:alpha val="20000"/>
            </a:srgbClr>
          </a:solidFill>
          <a:ln/>
        </p:spPr>
      </p:sp>
      <p:sp>
        <p:nvSpPr>
          <p:cNvPr id="55" name="Shape 53"/>
          <p:cNvSpPr/>
          <p:nvPr/>
        </p:nvSpPr>
        <p:spPr>
          <a:xfrm>
            <a:off x="6580508" y="3840762"/>
            <a:ext cx="129101" cy="129101"/>
          </a:xfrm>
          <a:custGeom>
            <a:avLst/>
            <a:gdLst/>
            <a:ahLst/>
            <a:cxnLst/>
            <a:rect l="l" t="t" r="r" b="b"/>
            <a:pathLst>
              <a:path w="129101" h="129101">
                <a:moveTo>
                  <a:pt x="12103" y="64551"/>
                </a:moveTo>
                <a:cubicBezTo>
                  <a:pt x="12103" y="35578"/>
                  <a:pt x="35578" y="12103"/>
                  <a:pt x="64551" y="12103"/>
                </a:cubicBezTo>
                <a:cubicBezTo>
                  <a:pt x="80461" y="12103"/>
                  <a:pt x="94708" y="19189"/>
                  <a:pt x="104340" y="30384"/>
                </a:cubicBezTo>
                <a:cubicBezTo>
                  <a:pt x="106509" y="32931"/>
                  <a:pt x="110341" y="33208"/>
                  <a:pt x="112863" y="31040"/>
                </a:cubicBezTo>
                <a:cubicBezTo>
                  <a:pt x="115384" y="28871"/>
                  <a:pt x="115687" y="25039"/>
                  <a:pt x="113518" y="22517"/>
                </a:cubicBezTo>
                <a:cubicBezTo>
                  <a:pt x="101692" y="8724"/>
                  <a:pt x="84143" y="0"/>
                  <a:pt x="64551" y="0"/>
                </a:cubicBezTo>
                <a:cubicBezTo>
                  <a:pt x="28896" y="0"/>
                  <a:pt x="0" y="28896"/>
                  <a:pt x="0" y="64551"/>
                </a:cubicBezTo>
                <a:lnTo>
                  <a:pt x="0" y="74637"/>
                </a:lnTo>
                <a:cubicBezTo>
                  <a:pt x="0" y="77990"/>
                  <a:pt x="2698" y="80688"/>
                  <a:pt x="6052" y="80688"/>
                </a:cubicBezTo>
                <a:cubicBezTo>
                  <a:pt x="9405" y="80688"/>
                  <a:pt x="12103" y="77990"/>
                  <a:pt x="12103" y="74637"/>
                </a:cubicBezTo>
                <a:lnTo>
                  <a:pt x="12103" y="64551"/>
                </a:lnTo>
                <a:close/>
                <a:moveTo>
                  <a:pt x="127714" y="51212"/>
                </a:moveTo>
                <a:cubicBezTo>
                  <a:pt x="127034" y="47934"/>
                  <a:pt x="123806" y="45841"/>
                  <a:pt x="120553" y="46547"/>
                </a:cubicBezTo>
                <a:cubicBezTo>
                  <a:pt x="117301" y="47253"/>
                  <a:pt x="115183" y="50455"/>
                  <a:pt x="115889" y="53708"/>
                </a:cubicBezTo>
                <a:cubicBezTo>
                  <a:pt x="116620" y="57213"/>
                  <a:pt x="117023" y="60844"/>
                  <a:pt x="117023" y="64576"/>
                </a:cubicBezTo>
                <a:lnTo>
                  <a:pt x="117023" y="74662"/>
                </a:lnTo>
                <a:cubicBezTo>
                  <a:pt x="117023" y="78015"/>
                  <a:pt x="119721" y="80714"/>
                  <a:pt x="123075" y="80714"/>
                </a:cubicBezTo>
                <a:cubicBezTo>
                  <a:pt x="126428" y="80714"/>
                  <a:pt x="129126" y="78015"/>
                  <a:pt x="129126" y="74662"/>
                </a:cubicBezTo>
                <a:lnTo>
                  <a:pt x="129126" y="64576"/>
                </a:lnTo>
                <a:cubicBezTo>
                  <a:pt x="129126" y="60012"/>
                  <a:pt x="128647" y="55549"/>
                  <a:pt x="127740" y="51237"/>
                </a:cubicBezTo>
                <a:close/>
                <a:moveTo>
                  <a:pt x="64551" y="20172"/>
                </a:moveTo>
                <a:cubicBezTo>
                  <a:pt x="59760" y="20172"/>
                  <a:pt x="55120" y="20929"/>
                  <a:pt x="50808" y="22341"/>
                </a:cubicBezTo>
                <a:cubicBezTo>
                  <a:pt x="46976" y="23601"/>
                  <a:pt x="46093" y="28317"/>
                  <a:pt x="48716" y="31393"/>
                </a:cubicBezTo>
                <a:cubicBezTo>
                  <a:pt x="50506" y="33486"/>
                  <a:pt x="53456" y="34116"/>
                  <a:pt x="56129" y="33385"/>
                </a:cubicBezTo>
                <a:cubicBezTo>
                  <a:pt x="58802" y="32654"/>
                  <a:pt x="61626" y="32275"/>
                  <a:pt x="64551" y="32275"/>
                </a:cubicBezTo>
                <a:cubicBezTo>
                  <a:pt x="82378" y="32275"/>
                  <a:pt x="96826" y="46724"/>
                  <a:pt x="96826" y="64551"/>
                </a:cubicBezTo>
                <a:lnTo>
                  <a:pt x="96826" y="70829"/>
                </a:lnTo>
                <a:cubicBezTo>
                  <a:pt x="96826" y="77183"/>
                  <a:pt x="96448" y="83512"/>
                  <a:pt x="95716" y="89816"/>
                </a:cubicBezTo>
                <a:cubicBezTo>
                  <a:pt x="95288" y="93498"/>
                  <a:pt x="98087" y="96826"/>
                  <a:pt x="101819" y="96826"/>
                </a:cubicBezTo>
                <a:cubicBezTo>
                  <a:pt x="104794" y="96826"/>
                  <a:pt x="107341" y="94657"/>
                  <a:pt x="107694" y="91707"/>
                </a:cubicBezTo>
                <a:cubicBezTo>
                  <a:pt x="108526" y="84798"/>
                  <a:pt x="108954" y="77839"/>
                  <a:pt x="108954" y="70854"/>
                </a:cubicBezTo>
                <a:lnTo>
                  <a:pt x="108954" y="64576"/>
                </a:lnTo>
                <a:cubicBezTo>
                  <a:pt x="108954" y="40067"/>
                  <a:pt x="89085" y="20197"/>
                  <a:pt x="64576" y="20197"/>
                </a:cubicBezTo>
                <a:close/>
                <a:moveTo>
                  <a:pt x="37999" y="37495"/>
                </a:moveTo>
                <a:cubicBezTo>
                  <a:pt x="35705" y="34822"/>
                  <a:pt x="31620" y="34620"/>
                  <a:pt x="29451" y="37394"/>
                </a:cubicBezTo>
                <a:cubicBezTo>
                  <a:pt x="23627" y="44908"/>
                  <a:pt x="20172" y="54313"/>
                  <a:pt x="20172" y="64551"/>
                </a:cubicBezTo>
                <a:lnTo>
                  <a:pt x="20172" y="70829"/>
                </a:lnTo>
                <a:cubicBezTo>
                  <a:pt x="20172" y="76931"/>
                  <a:pt x="19516" y="83033"/>
                  <a:pt x="18205" y="88959"/>
                </a:cubicBezTo>
                <a:cubicBezTo>
                  <a:pt x="17348" y="92892"/>
                  <a:pt x="20197" y="96801"/>
                  <a:pt x="24232" y="96801"/>
                </a:cubicBezTo>
                <a:cubicBezTo>
                  <a:pt x="26879" y="96801"/>
                  <a:pt x="29250" y="95036"/>
                  <a:pt x="29829" y="92439"/>
                </a:cubicBezTo>
                <a:cubicBezTo>
                  <a:pt x="31443" y="85353"/>
                  <a:pt x="32275" y="78116"/>
                  <a:pt x="32275" y="70804"/>
                </a:cubicBezTo>
                <a:lnTo>
                  <a:pt x="32275" y="64525"/>
                </a:lnTo>
                <a:cubicBezTo>
                  <a:pt x="32275" y="57667"/>
                  <a:pt x="34419" y="51313"/>
                  <a:pt x="38050" y="46093"/>
                </a:cubicBezTo>
                <a:cubicBezTo>
                  <a:pt x="39865" y="43471"/>
                  <a:pt x="40067" y="39890"/>
                  <a:pt x="37999" y="37470"/>
                </a:cubicBezTo>
                <a:close/>
                <a:moveTo>
                  <a:pt x="64551" y="40344"/>
                </a:moveTo>
                <a:cubicBezTo>
                  <a:pt x="51187" y="40344"/>
                  <a:pt x="40344" y="51187"/>
                  <a:pt x="40344" y="64551"/>
                </a:cubicBezTo>
                <a:lnTo>
                  <a:pt x="40344" y="70829"/>
                </a:lnTo>
                <a:cubicBezTo>
                  <a:pt x="40344" y="79881"/>
                  <a:pt x="39184" y="88858"/>
                  <a:pt x="36864" y="97582"/>
                </a:cubicBezTo>
                <a:cubicBezTo>
                  <a:pt x="35906" y="101188"/>
                  <a:pt x="38554" y="104895"/>
                  <a:pt x="42286" y="104895"/>
                </a:cubicBezTo>
                <a:cubicBezTo>
                  <a:pt x="44681" y="104895"/>
                  <a:pt x="46799" y="103331"/>
                  <a:pt x="47430" y="101012"/>
                </a:cubicBezTo>
                <a:cubicBezTo>
                  <a:pt x="50077" y="91178"/>
                  <a:pt x="51439" y="81041"/>
                  <a:pt x="51439" y="70829"/>
                </a:cubicBezTo>
                <a:lnTo>
                  <a:pt x="51439" y="64551"/>
                </a:lnTo>
                <a:cubicBezTo>
                  <a:pt x="51439" y="57314"/>
                  <a:pt x="57314" y="51439"/>
                  <a:pt x="64551" y="51439"/>
                </a:cubicBezTo>
                <a:cubicBezTo>
                  <a:pt x="71787" y="51439"/>
                  <a:pt x="77662" y="57314"/>
                  <a:pt x="77662" y="64551"/>
                </a:cubicBezTo>
                <a:lnTo>
                  <a:pt x="77662" y="70829"/>
                </a:lnTo>
                <a:cubicBezTo>
                  <a:pt x="77662" y="79982"/>
                  <a:pt x="76780" y="89085"/>
                  <a:pt x="75040" y="98036"/>
                </a:cubicBezTo>
                <a:cubicBezTo>
                  <a:pt x="74359" y="101541"/>
                  <a:pt x="76982" y="104895"/>
                  <a:pt x="80537" y="104895"/>
                </a:cubicBezTo>
                <a:cubicBezTo>
                  <a:pt x="83109" y="104895"/>
                  <a:pt x="85328" y="103130"/>
                  <a:pt x="85832" y="100608"/>
                </a:cubicBezTo>
                <a:cubicBezTo>
                  <a:pt x="87774" y="90825"/>
                  <a:pt x="88757" y="80865"/>
                  <a:pt x="88757" y="70829"/>
                </a:cubicBezTo>
                <a:lnTo>
                  <a:pt x="88757" y="64551"/>
                </a:lnTo>
                <a:cubicBezTo>
                  <a:pt x="88757" y="51187"/>
                  <a:pt x="77915" y="40344"/>
                  <a:pt x="64551" y="40344"/>
                </a:cubicBezTo>
                <a:close/>
                <a:moveTo>
                  <a:pt x="70602" y="64551"/>
                </a:moveTo>
                <a:cubicBezTo>
                  <a:pt x="70602" y="61197"/>
                  <a:pt x="67904" y="58499"/>
                  <a:pt x="64551" y="58499"/>
                </a:cubicBezTo>
                <a:cubicBezTo>
                  <a:pt x="61197" y="58499"/>
                  <a:pt x="58499" y="61197"/>
                  <a:pt x="58499" y="64551"/>
                </a:cubicBezTo>
                <a:lnTo>
                  <a:pt x="58499" y="70829"/>
                </a:lnTo>
                <a:cubicBezTo>
                  <a:pt x="58499" y="85933"/>
                  <a:pt x="55725" y="100911"/>
                  <a:pt x="50304" y="115006"/>
                </a:cubicBezTo>
                <a:lnTo>
                  <a:pt x="48816" y="118864"/>
                </a:lnTo>
                <a:cubicBezTo>
                  <a:pt x="47606" y="121991"/>
                  <a:pt x="49169" y="125495"/>
                  <a:pt x="52296" y="126681"/>
                </a:cubicBezTo>
                <a:cubicBezTo>
                  <a:pt x="55423" y="127866"/>
                  <a:pt x="58928" y="126328"/>
                  <a:pt x="60113" y="123201"/>
                </a:cubicBezTo>
                <a:lnTo>
                  <a:pt x="61600" y="119343"/>
                </a:lnTo>
                <a:cubicBezTo>
                  <a:pt x="67551" y="103861"/>
                  <a:pt x="70602" y="87421"/>
                  <a:pt x="70602" y="70829"/>
                </a:cubicBezTo>
                <a:lnTo>
                  <a:pt x="70602" y="64551"/>
                </a:ln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56" name="Text 54"/>
          <p:cNvSpPr/>
          <p:nvPr/>
        </p:nvSpPr>
        <p:spPr>
          <a:xfrm>
            <a:off x="6903261" y="3743936"/>
            <a:ext cx="3340495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7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Missing Router-ID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6903261" y="3937588"/>
            <a:ext cx="3332426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Core-R2 had no explicit router-id, causing OSPF process instability.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358615" y="4361202"/>
            <a:ext cx="5333496" cy="1525009"/>
          </a:xfrm>
          <a:custGeom>
            <a:avLst/>
            <a:gdLst/>
            <a:ahLst/>
            <a:cxnLst/>
            <a:rect l="l" t="t" r="r" b="b"/>
            <a:pathLst>
              <a:path w="5333496" h="1525009">
                <a:moveTo>
                  <a:pt x="64554" y="0"/>
                </a:moveTo>
                <a:lnTo>
                  <a:pt x="5268942" y="0"/>
                </a:lnTo>
                <a:cubicBezTo>
                  <a:pt x="5304594" y="0"/>
                  <a:pt x="5333496" y="28902"/>
                  <a:pt x="5333496" y="64554"/>
                </a:cubicBezTo>
                <a:lnTo>
                  <a:pt x="5333496" y="1460455"/>
                </a:lnTo>
                <a:cubicBezTo>
                  <a:pt x="5333496" y="1496107"/>
                  <a:pt x="5304594" y="1525009"/>
                  <a:pt x="5268942" y="1525009"/>
                </a:cubicBezTo>
                <a:lnTo>
                  <a:pt x="64554" y="1525009"/>
                </a:lnTo>
                <a:cubicBezTo>
                  <a:pt x="28902" y="1525009"/>
                  <a:pt x="0" y="1496107"/>
                  <a:pt x="0" y="1460455"/>
                </a:cubicBezTo>
                <a:lnTo>
                  <a:pt x="0" y="64554"/>
                </a:lnTo>
                <a:cubicBezTo>
                  <a:pt x="0" y="28926"/>
                  <a:pt x="28926" y="0"/>
                  <a:pt x="64554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 w="12700">
            <a:solidFill>
              <a:srgbClr val="4DB6AC"/>
            </a:solidFill>
            <a:prstDash val="solid"/>
          </a:ln>
        </p:spPr>
      </p:sp>
      <p:sp>
        <p:nvSpPr>
          <p:cNvPr id="59" name="Shape 57"/>
          <p:cNvSpPr/>
          <p:nvPr/>
        </p:nvSpPr>
        <p:spPr>
          <a:xfrm>
            <a:off x="6499820" y="4526613"/>
            <a:ext cx="145239" cy="129101"/>
          </a:xfrm>
          <a:custGeom>
            <a:avLst/>
            <a:gdLst/>
            <a:ahLst/>
            <a:cxnLst/>
            <a:rect l="l" t="t" r="r" b="b"/>
            <a:pathLst>
              <a:path w="145239" h="129101">
                <a:moveTo>
                  <a:pt x="128446" y="24862"/>
                </a:moveTo>
                <a:cubicBezTo>
                  <a:pt x="130362" y="22946"/>
                  <a:pt x="133564" y="23425"/>
                  <a:pt x="134523" y="25946"/>
                </a:cubicBezTo>
                <a:cubicBezTo>
                  <a:pt x="136237" y="30409"/>
                  <a:pt x="137170" y="35276"/>
                  <a:pt x="137170" y="40344"/>
                </a:cubicBezTo>
                <a:cubicBezTo>
                  <a:pt x="137170" y="62634"/>
                  <a:pt x="119116" y="80688"/>
                  <a:pt x="96826" y="80688"/>
                </a:cubicBezTo>
                <a:cubicBezTo>
                  <a:pt x="92413" y="80688"/>
                  <a:pt x="88152" y="79982"/>
                  <a:pt x="84168" y="78671"/>
                </a:cubicBezTo>
                <a:lnTo>
                  <a:pt x="37041" y="125798"/>
                </a:lnTo>
                <a:cubicBezTo>
                  <a:pt x="29956" y="132884"/>
                  <a:pt x="18457" y="132884"/>
                  <a:pt x="11372" y="125798"/>
                </a:cubicBezTo>
                <a:cubicBezTo>
                  <a:pt x="4287" y="118713"/>
                  <a:pt x="4287" y="107215"/>
                  <a:pt x="11372" y="100129"/>
                </a:cubicBezTo>
                <a:lnTo>
                  <a:pt x="58499" y="53002"/>
                </a:lnTo>
                <a:cubicBezTo>
                  <a:pt x="57188" y="49018"/>
                  <a:pt x="56482" y="44782"/>
                  <a:pt x="56482" y="40344"/>
                </a:cubicBezTo>
                <a:cubicBezTo>
                  <a:pt x="56482" y="18054"/>
                  <a:pt x="74536" y="0"/>
                  <a:pt x="96826" y="0"/>
                </a:cubicBezTo>
                <a:cubicBezTo>
                  <a:pt x="101894" y="0"/>
                  <a:pt x="106761" y="933"/>
                  <a:pt x="111224" y="2648"/>
                </a:cubicBezTo>
                <a:cubicBezTo>
                  <a:pt x="113745" y="3606"/>
                  <a:pt x="114199" y="6808"/>
                  <a:pt x="112308" y="8724"/>
                </a:cubicBezTo>
                <a:lnTo>
                  <a:pt x="89942" y="31090"/>
                </a:lnTo>
                <a:cubicBezTo>
                  <a:pt x="89186" y="31847"/>
                  <a:pt x="88757" y="32880"/>
                  <a:pt x="88757" y="33940"/>
                </a:cubicBezTo>
                <a:lnTo>
                  <a:pt x="88757" y="44379"/>
                </a:lnTo>
                <a:cubicBezTo>
                  <a:pt x="88757" y="46597"/>
                  <a:pt x="90573" y="48413"/>
                  <a:pt x="92792" y="48413"/>
                </a:cubicBezTo>
                <a:lnTo>
                  <a:pt x="103231" y="48413"/>
                </a:lnTo>
                <a:cubicBezTo>
                  <a:pt x="104290" y="48413"/>
                  <a:pt x="105323" y="47984"/>
                  <a:pt x="106080" y="47228"/>
                </a:cubicBezTo>
                <a:lnTo>
                  <a:pt x="128446" y="24862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60" name="Text 58"/>
          <p:cNvSpPr/>
          <p:nvPr/>
        </p:nvSpPr>
        <p:spPr>
          <a:xfrm>
            <a:off x="6653127" y="4494338"/>
            <a:ext cx="4970398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7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Resolution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515957" y="4817091"/>
            <a:ext cx="112964" cy="129101"/>
          </a:xfrm>
          <a:custGeom>
            <a:avLst/>
            <a:gdLst/>
            <a:ahLst/>
            <a:cxnLst/>
            <a:rect l="l" t="t" r="r" b="b"/>
            <a:pathLst>
              <a:path w="112964" h="129101">
                <a:moveTo>
                  <a:pt x="109635" y="17676"/>
                </a:moveTo>
                <a:cubicBezTo>
                  <a:pt x="113241" y="20298"/>
                  <a:pt x="114048" y="25341"/>
                  <a:pt x="111425" y="28947"/>
                </a:cubicBezTo>
                <a:lnTo>
                  <a:pt x="46875" y="117704"/>
                </a:lnTo>
                <a:cubicBezTo>
                  <a:pt x="45488" y="119620"/>
                  <a:pt x="43345" y="120805"/>
                  <a:pt x="40975" y="121007"/>
                </a:cubicBezTo>
                <a:cubicBezTo>
                  <a:pt x="38604" y="121209"/>
                  <a:pt x="36310" y="120326"/>
                  <a:pt x="34646" y="118662"/>
                </a:cubicBezTo>
                <a:lnTo>
                  <a:pt x="2370" y="86387"/>
                </a:lnTo>
                <a:cubicBezTo>
                  <a:pt x="-782" y="83235"/>
                  <a:pt x="-782" y="78116"/>
                  <a:pt x="2370" y="74964"/>
                </a:cubicBezTo>
                <a:cubicBezTo>
                  <a:pt x="5522" y="71813"/>
                  <a:pt x="10641" y="71813"/>
                  <a:pt x="13793" y="74964"/>
                </a:cubicBezTo>
                <a:lnTo>
                  <a:pt x="39386" y="100558"/>
                </a:lnTo>
                <a:lnTo>
                  <a:pt x="98389" y="19441"/>
                </a:lnTo>
                <a:cubicBezTo>
                  <a:pt x="101012" y="15835"/>
                  <a:pt x="106055" y="15028"/>
                  <a:pt x="109660" y="17651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62" name="Text 60"/>
          <p:cNvSpPr/>
          <p:nvPr/>
        </p:nvSpPr>
        <p:spPr>
          <a:xfrm>
            <a:off x="6717678" y="4784815"/>
            <a:ext cx="3477665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7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Corrected physical cabling to match topology documentation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6515957" y="5075293"/>
            <a:ext cx="112964" cy="129101"/>
          </a:xfrm>
          <a:custGeom>
            <a:avLst/>
            <a:gdLst/>
            <a:ahLst/>
            <a:cxnLst/>
            <a:rect l="l" t="t" r="r" b="b"/>
            <a:pathLst>
              <a:path w="112964" h="129101">
                <a:moveTo>
                  <a:pt x="109635" y="17676"/>
                </a:moveTo>
                <a:cubicBezTo>
                  <a:pt x="113241" y="20298"/>
                  <a:pt x="114048" y="25341"/>
                  <a:pt x="111425" y="28947"/>
                </a:cubicBezTo>
                <a:lnTo>
                  <a:pt x="46875" y="117704"/>
                </a:lnTo>
                <a:cubicBezTo>
                  <a:pt x="45488" y="119620"/>
                  <a:pt x="43345" y="120805"/>
                  <a:pt x="40975" y="121007"/>
                </a:cubicBezTo>
                <a:cubicBezTo>
                  <a:pt x="38604" y="121209"/>
                  <a:pt x="36310" y="120326"/>
                  <a:pt x="34646" y="118662"/>
                </a:cubicBezTo>
                <a:lnTo>
                  <a:pt x="2370" y="86387"/>
                </a:lnTo>
                <a:cubicBezTo>
                  <a:pt x="-782" y="83235"/>
                  <a:pt x="-782" y="78116"/>
                  <a:pt x="2370" y="74964"/>
                </a:cubicBezTo>
                <a:cubicBezTo>
                  <a:pt x="5522" y="71813"/>
                  <a:pt x="10641" y="71813"/>
                  <a:pt x="13793" y="74964"/>
                </a:cubicBezTo>
                <a:lnTo>
                  <a:pt x="39386" y="100558"/>
                </a:lnTo>
                <a:lnTo>
                  <a:pt x="98389" y="19441"/>
                </a:lnTo>
                <a:cubicBezTo>
                  <a:pt x="101012" y="15835"/>
                  <a:pt x="106055" y="15028"/>
                  <a:pt x="109660" y="17651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64" name="Text 62"/>
          <p:cNvSpPr/>
          <p:nvPr/>
        </p:nvSpPr>
        <p:spPr>
          <a:xfrm>
            <a:off x="6717678" y="5043018"/>
            <a:ext cx="2307685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7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Assigned explicit Router-ID on Core-R2: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6491751" y="5301220"/>
            <a:ext cx="5067224" cy="451854"/>
          </a:xfrm>
          <a:custGeom>
            <a:avLst/>
            <a:gdLst/>
            <a:ahLst/>
            <a:cxnLst/>
            <a:rect l="l" t="t" r="r" b="b"/>
            <a:pathLst>
              <a:path w="5067224" h="451854">
                <a:moveTo>
                  <a:pt x="32276" y="0"/>
                </a:moveTo>
                <a:lnTo>
                  <a:pt x="5034948" y="0"/>
                </a:lnTo>
                <a:cubicBezTo>
                  <a:pt x="5052774" y="0"/>
                  <a:pt x="5067224" y="14450"/>
                  <a:pt x="5067224" y="32276"/>
                </a:cubicBezTo>
                <a:lnTo>
                  <a:pt x="5067224" y="419578"/>
                </a:lnTo>
                <a:cubicBezTo>
                  <a:pt x="5067224" y="437404"/>
                  <a:pt x="5052774" y="451854"/>
                  <a:pt x="5034948" y="451854"/>
                </a:cubicBezTo>
                <a:lnTo>
                  <a:pt x="32276" y="451854"/>
                </a:lnTo>
                <a:cubicBezTo>
                  <a:pt x="14450" y="451854"/>
                  <a:pt x="0" y="437404"/>
                  <a:pt x="0" y="419578"/>
                </a:cubicBezTo>
                <a:lnTo>
                  <a:pt x="0" y="32276"/>
                </a:lnTo>
                <a:cubicBezTo>
                  <a:pt x="0" y="14450"/>
                  <a:pt x="14450" y="0"/>
                  <a:pt x="32276" y="0"/>
                </a:cubicBezTo>
                <a:close/>
              </a:path>
            </a:pathLst>
          </a:custGeom>
          <a:solidFill>
            <a:srgbClr val="263238"/>
          </a:solidFill>
          <a:ln/>
        </p:spPr>
      </p:sp>
      <p:sp>
        <p:nvSpPr>
          <p:cNvPr id="66" name="Text 64"/>
          <p:cNvSpPr/>
          <p:nvPr/>
        </p:nvSpPr>
        <p:spPr>
          <a:xfrm>
            <a:off x="6588577" y="5365771"/>
            <a:ext cx="4930054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ECEF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router ospf 1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6588577" y="5527148"/>
            <a:ext cx="4930054" cy="1613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9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router-id 2.2.2.2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6181101" y="6200895"/>
            <a:ext cx="5688524" cy="459923"/>
          </a:xfrm>
          <a:custGeom>
            <a:avLst/>
            <a:gdLst/>
            <a:ahLst/>
            <a:cxnLst/>
            <a:rect l="l" t="t" r="r" b="b"/>
            <a:pathLst>
              <a:path w="5688524" h="459923">
                <a:moveTo>
                  <a:pt x="64550" y="0"/>
                </a:moveTo>
                <a:lnTo>
                  <a:pt x="5623974" y="0"/>
                </a:lnTo>
                <a:cubicBezTo>
                  <a:pt x="5659624" y="0"/>
                  <a:pt x="5688524" y="28900"/>
                  <a:pt x="5688524" y="64550"/>
                </a:cubicBezTo>
                <a:lnTo>
                  <a:pt x="5688524" y="395373"/>
                </a:lnTo>
                <a:cubicBezTo>
                  <a:pt x="5688524" y="431023"/>
                  <a:pt x="5659624" y="459923"/>
                  <a:pt x="5623974" y="459923"/>
                </a:cubicBezTo>
                <a:lnTo>
                  <a:pt x="64550" y="459923"/>
                </a:lnTo>
                <a:cubicBezTo>
                  <a:pt x="28900" y="459923"/>
                  <a:pt x="0" y="431023"/>
                  <a:pt x="0" y="395373"/>
                </a:cubicBezTo>
                <a:lnTo>
                  <a:pt x="0" y="64550"/>
                </a:lnTo>
                <a:cubicBezTo>
                  <a:pt x="0" y="28924"/>
                  <a:pt x="28924" y="0"/>
                  <a:pt x="64550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69" name="Shape 67"/>
          <p:cNvSpPr/>
          <p:nvPr/>
        </p:nvSpPr>
        <p:spPr>
          <a:xfrm>
            <a:off x="6330374" y="6366306"/>
            <a:ext cx="129101" cy="129101"/>
          </a:xfrm>
          <a:custGeom>
            <a:avLst/>
            <a:gdLst/>
            <a:ahLst/>
            <a:cxnLst/>
            <a:rect l="l" t="t" r="r" b="b"/>
            <a:pathLst>
              <a:path w="129101" h="129101">
                <a:moveTo>
                  <a:pt x="64551" y="129101"/>
                </a:moveTo>
                <a:cubicBezTo>
                  <a:pt x="100177" y="129101"/>
                  <a:pt x="129101" y="100177"/>
                  <a:pt x="129101" y="64551"/>
                </a:cubicBezTo>
                <a:cubicBezTo>
                  <a:pt x="129101" y="28924"/>
                  <a:pt x="100177" y="0"/>
                  <a:pt x="64551" y="0"/>
                </a:cubicBezTo>
                <a:cubicBezTo>
                  <a:pt x="28924" y="0"/>
                  <a:pt x="0" y="28924"/>
                  <a:pt x="0" y="64551"/>
                </a:cubicBezTo>
                <a:cubicBezTo>
                  <a:pt x="0" y="100177"/>
                  <a:pt x="28924" y="129101"/>
                  <a:pt x="64551" y="129101"/>
                </a:cubicBezTo>
                <a:close/>
                <a:moveTo>
                  <a:pt x="85832" y="53632"/>
                </a:moveTo>
                <a:lnTo>
                  <a:pt x="65660" y="85908"/>
                </a:lnTo>
                <a:cubicBezTo>
                  <a:pt x="64601" y="87597"/>
                  <a:pt x="62786" y="88656"/>
                  <a:pt x="60794" y="88757"/>
                </a:cubicBezTo>
                <a:cubicBezTo>
                  <a:pt x="58802" y="88858"/>
                  <a:pt x="56885" y="87950"/>
                  <a:pt x="55700" y="86336"/>
                </a:cubicBezTo>
                <a:lnTo>
                  <a:pt x="43597" y="70199"/>
                </a:lnTo>
                <a:cubicBezTo>
                  <a:pt x="41580" y="67526"/>
                  <a:pt x="42134" y="63744"/>
                  <a:pt x="44807" y="61727"/>
                </a:cubicBezTo>
                <a:cubicBezTo>
                  <a:pt x="47480" y="59709"/>
                  <a:pt x="51262" y="60264"/>
                  <a:pt x="53279" y="62937"/>
                </a:cubicBezTo>
                <a:lnTo>
                  <a:pt x="60088" y="72014"/>
                </a:lnTo>
                <a:lnTo>
                  <a:pt x="75570" y="47228"/>
                </a:lnTo>
                <a:cubicBezTo>
                  <a:pt x="77335" y="44404"/>
                  <a:pt x="81067" y="43521"/>
                  <a:pt x="83916" y="45312"/>
                </a:cubicBezTo>
                <a:cubicBezTo>
                  <a:pt x="86765" y="47102"/>
                  <a:pt x="87622" y="50808"/>
                  <a:pt x="85832" y="53658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70" name="Text 68"/>
          <p:cNvSpPr/>
          <p:nvPr/>
        </p:nvSpPr>
        <p:spPr>
          <a:xfrm>
            <a:off x="6516625" y="6334030"/>
            <a:ext cx="5284415" cy="193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7" b="1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Result:</a:t>
            </a:r>
            <a:pPr>
              <a:lnSpc>
                <a:spcPct val="130000"/>
              </a:lnSpc>
            </a:pPr>
            <a:r>
              <a:rPr lang="en-US" sz="1017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Full end-to-end connectivity verified from all VLAN PCs through OSPF routing table.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1469" y="321469"/>
            <a:ext cx="809625" cy="261937"/>
          </a:xfrm>
          <a:custGeom>
            <a:avLst/>
            <a:gdLst/>
            <a:ahLst/>
            <a:cxnLst/>
            <a:rect l="l" t="t" r="r" b="b"/>
            <a:pathLst>
              <a:path w="809625" h="261937">
                <a:moveTo>
                  <a:pt x="31749" y="0"/>
                </a:moveTo>
                <a:lnTo>
                  <a:pt x="777876" y="0"/>
                </a:lnTo>
                <a:cubicBezTo>
                  <a:pt x="795410" y="0"/>
                  <a:pt x="809625" y="14215"/>
                  <a:pt x="809625" y="31749"/>
                </a:cubicBezTo>
                <a:lnTo>
                  <a:pt x="809625" y="230188"/>
                </a:lnTo>
                <a:cubicBezTo>
                  <a:pt x="809625" y="247723"/>
                  <a:pt x="795410" y="261937"/>
                  <a:pt x="777876" y="261938"/>
                </a:cubicBezTo>
                <a:lnTo>
                  <a:pt x="31749" y="261937"/>
                </a:lnTo>
                <a:cubicBezTo>
                  <a:pt x="14215" y="261938"/>
                  <a:pt x="0" y="247723"/>
                  <a:pt x="0" y="230188"/>
                </a:cubicBezTo>
                <a:lnTo>
                  <a:pt x="0" y="31749"/>
                </a:lnTo>
                <a:cubicBezTo>
                  <a:pt x="0" y="14226"/>
                  <a:pt x="14226" y="0"/>
                  <a:pt x="31749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 w="12700">
            <a:solidFill>
              <a:srgbClr val="4DB6AC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420688" y="381000"/>
            <a:ext cx="668982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MODULE 07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7500" y="650875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Security, NAT &amp; Internet Egress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17500" y="1063625"/>
            <a:ext cx="762000" cy="31750"/>
          </a:xfrm>
          <a:custGeom>
            <a:avLst/>
            <a:gdLst/>
            <a:ahLst/>
            <a:cxnLst/>
            <a:rect l="l" t="t" r="r" b="b"/>
            <a:pathLst>
              <a:path w="762000" h="31750">
                <a:moveTo>
                  <a:pt x="0" y="0"/>
                </a:moveTo>
                <a:lnTo>
                  <a:pt x="762000" y="0"/>
                </a:lnTo>
                <a:lnTo>
                  <a:pt x="762000" y="31750"/>
                </a:lnTo>
                <a:lnTo>
                  <a:pt x="0" y="31750"/>
                </a:lnTo>
                <a:lnTo>
                  <a:pt x="0" y="0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6" name="Shape 4"/>
          <p:cNvSpPr/>
          <p:nvPr/>
        </p:nvSpPr>
        <p:spPr>
          <a:xfrm>
            <a:off x="333375" y="1222375"/>
            <a:ext cx="5683250" cy="2317750"/>
          </a:xfrm>
          <a:custGeom>
            <a:avLst/>
            <a:gdLst/>
            <a:ahLst/>
            <a:cxnLst/>
            <a:rect l="l" t="t" r="r" b="b"/>
            <a:pathLst>
              <a:path w="5683250" h="2317750">
                <a:moveTo>
                  <a:pt x="31750" y="0"/>
                </a:moveTo>
                <a:lnTo>
                  <a:pt x="5619744" y="0"/>
                </a:lnTo>
                <a:cubicBezTo>
                  <a:pt x="5654817" y="0"/>
                  <a:pt x="5683250" y="28433"/>
                  <a:pt x="5683250" y="63506"/>
                </a:cubicBezTo>
                <a:lnTo>
                  <a:pt x="5683250" y="2254244"/>
                </a:lnTo>
                <a:cubicBezTo>
                  <a:pt x="5683250" y="2289317"/>
                  <a:pt x="5654817" y="2317750"/>
                  <a:pt x="5619744" y="2317750"/>
                </a:cubicBezTo>
                <a:lnTo>
                  <a:pt x="31750" y="2317750"/>
                </a:lnTo>
                <a:cubicBezTo>
                  <a:pt x="14227" y="2317750"/>
                  <a:pt x="0" y="2303523"/>
                  <a:pt x="0" y="2286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333375" y="1222375"/>
            <a:ext cx="31750" cy="2317750"/>
          </a:xfrm>
          <a:custGeom>
            <a:avLst/>
            <a:gdLst/>
            <a:ahLst/>
            <a:cxnLst/>
            <a:rect l="l" t="t" r="r" b="b"/>
            <a:pathLst>
              <a:path w="31750" h="2317750">
                <a:moveTo>
                  <a:pt x="31750" y="0"/>
                </a:moveTo>
                <a:lnTo>
                  <a:pt x="31750" y="0"/>
                </a:lnTo>
                <a:lnTo>
                  <a:pt x="31750" y="2317750"/>
                </a:lnTo>
                <a:lnTo>
                  <a:pt x="31750" y="2317750"/>
                </a:lnTo>
                <a:cubicBezTo>
                  <a:pt x="14227" y="2317750"/>
                  <a:pt x="0" y="2303523"/>
                  <a:pt x="0" y="2286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8" name="Shape 6"/>
          <p:cNvSpPr/>
          <p:nvPr/>
        </p:nvSpPr>
        <p:spPr>
          <a:xfrm>
            <a:off x="527844" y="1412875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109110" y="86816"/>
                </a:moveTo>
                <a:lnTo>
                  <a:pt x="49919" y="86816"/>
                </a:lnTo>
                <a:cubicBezTo>
                  <a:pt x="50819" y="106815"/>
                  <a:pt x="55252" y="125233"/>
                  <a:pt x="61547" y="138720"/>
                </a:cubicBezTo>
                <a:cubicBezTo>
                  <a:pt x="65081" y="146317"/>
                  <a:pt x="68895" y="151681"/>
                  <a:pt x="72430" y="154967"/>
                </a:cubicBezTo>
                <a:cubicBezTo>
                  <a:pt x="75902" y="158223"/>
                  <a:pt x="78290" y="158750"/>
                  <a:pt x="79530" y="158750"/>
                </a:cubicBezTo>
                <a:cubicBezTo>
                  <a:pt x="80770" y="158750"/>
                  <a:pt x="83158" y="158223"/>
                  <a:pt x="86630" y="154967"/>
                </a:cubicBezTo>
                <a:cubicBezTo>
                  <a:pt x="90165" y="151681"/>
                  <a:pt x="93979" y="146286"/>
                  <a:pt x="97513" y="138720"/>
                </a:cubicBezTo>
                <a:cubicBezTo>
                  <a:pt x="103808" y="125233"/>
                  <a:pt x="108241" y="106815"/>
                  <a:pt x="109141" y="86816"/>
                </a:cubicBezTo>
                <a:close/>
                <a:moveTo>
                  <a:pt x="49888" y="71934"/>
                </a:moveTo>
                <a:lnTo>
                  <a:pt x="109079" y="71934"/>
                </a:lnTo>
                <a:cubicBezTo>
                  <a:pt x="108210" y="51935"/>
                  <a:pt x="103777" y="33517"/>
                  <a:pt x="97482" y="20030"/>
                </a:cubicBezTo>
                <a:cubicBezTo>
                  <a:pt x="93948" y="12464"/>
                  <a:pt x="90134" y="7069"/>
                  <a:pt x="86599" y="3783"/>
                </a:cubicBezTo>
                <a:cubicBezTo>
                  <a:pt x="83127" y="527"/>
                  <a:pt x="80739" y="0"/>
                  <a:pt x="79499" y="0"/>
                </a:cubicBezTo>
                <a:cubicBezTo>
                  <a:pt x="78259" y="0"/>
                  <a:pt x="75871" y="527"/>
                  <a:pt x="72399" y="3783"/>
                </a:cubicBezTo>
                <a:cubicBezTo>
                  <a:pt x="68864" y="7069"/>
                  <a:pt x="65050" y="12464"/>
                  <a:pt x="61516" y="20030"/>
                </a:cubicBezTo>
                <a:cubicBezTo>
                  <a:pt x="55221" y="33517"/>
                  <a:pt x="50788" y="51935"/>
                  <a:pt x="49888" y="71934"/>
                </a:cubicBezTo>
                <a:close/>
                <a:moveTo>
                  <a:pt x="35006" y="71934"/>
                </a:moveTo>
                <a:cubicBezTo>
                  <a:pt x="36091" y="45393"/>
                  <a:pt x="42943" y="20743"/>
                  <a:pt x="52958" y="4558"/>
                </a:cubicBezTo>
                <a:cubicBezTo>
                  <a:pt x="24402" y="14666"/>
                  <a:pt x="3380" y="40680"/>
                  <a:pt x="465" y="71934"/>
                </a:cubicBezTo>
                <a:lnTo>
                  <a:pt x="35006" y="71934"/>
                </a:lnTo>
                <a:close/>
                <a:moveTo>
                  <a:pt x="465" y="86816"/>
                </a:moveTo>
                <a:cubicBezTo>
                  <a:pt x="3380" y="118070"/>
                  <a:pt x="24402" y="144084"/>
                  <a:pt x="52958" y="154192"/>
                </a:cubicBezTo>
                <a:cubicBezTo>
                  <a:pt x="42943" y="138007"/>
                  <a:pt x="36091" y="113357"/>
                  <a:pt x="35006" y="86816"/>
                </a:cubicBezTo>
                <a:lnTo>
                  <a:pt x="465" y="86816"/>
                </a:lnTo>
                <a:close/>
                <a:moveTo>
                  <a:pt x="123992" y="86816"/>
                </a:moveTo>
                <a:cubicBezTo>
                  <a:pt x="122907" y="113357"/>
                  <a:pt x="116055" y="138007"/>
                  <a:pt x="106040" y="154192"/>
                </a:cubicBezTo>
                <a:cubicBezTo>
                  <a:pt x="134596" y="144053"/>
                  <a:pt x="155618" y="118070"/>
                  <a:pt x="158533" y="86816"/>
                </a:cubicBezTo>
                <a:lnTo>
                  <a:pt x="123992" y="86816"/>
                </a:lnTo>
                <a:close/>
                <a:moveTo>
                  <a:pt x="158533" y="71934"/>
                </a:moveTo>
                <a:cubicBezTo>
                  <a:pt x="155618" y="40680"/>
                  <a:pt x="134596" y="14666"/>
                  <a:pt x="106040" y="4558"/>
                </a:cubicBezTo>
                <a:cubicBezTo>
                  <a:pt x="116055" y="20743"/>
                  <a:pt x="122907" y="45393"/>
                  <a:pt x="123992" y="71934"/>
                </a:cubicBezTo>
                <a:lnTo>
                  <a:pt x="158533" y="71934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9" name="Text 7"/>
          <p:cNvSpPr/>
          <p:nvPr/>
        </p:nvSpPr>
        <p:spPr>
          <a:xfrm>
            <a:off x="706438" y="1381125"/>
            <a:ext cx="52308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PAT Configuration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08000" y="1730375"/>
            <a:ext cx="5413375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Configured </a:t>
            </a:r>
            <a:pPr>
              <a:lnSpc>
                <a:spcPct val="140000"/>
              </a:lnSpc>
            </a:pPr>
            <a:r>
              <a:rPr lang="en-US" sz="1000" b="1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Port Address Translation (PAT)</a:t>
            </a:r>
            <a:pPr>
              <a:lnSpc>
                <a:spcPct val="140000"/>
              </a:lnSpc>
            </a:pPr>
            <a:r>
              <a:rPr lang="en-US" sz="10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allow multiple internal hosts to share a single public IP address for internet access.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08000" y="2270125"/>
            <a:ext cx="5349875" cy="508000"/>
          </a:xfrm>
          <a:custGeom>
            <a:avLst/>
            <a:gdLst/>
            <a:ahLst/>
            <a:cxnLst/>
            <a:rect l="l" t="t" r="r" b="b"/>
            <a:pathLst>
              <a:path w="5349875" h="508000">
                <a:moveTo>
                  <a:pt x="31750" y="0"/>
                </a:moveTo>
                <a:lnTo>
                  <a:pt x="5318125" y="0"/>
                </a:lnTo>
                <a:cubicBezTo>
                  <a:pt x="5335648" y="0"/>
                  <a:pt x="5349875" y="14227"/>
                  <a:pt x="5349875" y="31750"/>
                </a:cubicBezTo>
                <a:lnTo>
                  <a:pt x="5349875" y="476250"/>
                </a:lnTo>
                <a:cubicBezTo>
                  <a:pt x="5349875" y="493773"/>
                  <a:pt x="5335648" y="508000"/>
                  <a:pt x="5318125" y="508000"/>
                </a:cubicBezTo>
                <a:lnTo>
                  <a:pt x="31750" y="508000"/>
                </a:lnTo>
                <a:cubicBezTo>
                  <a:pt x="14227" y="508000"/>
                  <a:pt x="0" y="493773"/>
                  <a:pt x="0" y="476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63238"/>
          </a:solidFill>
          <a:ln/>
        </p:spPr>
      </p:sp>
      <p:sp>
        <p:nvSpPr>
          <p:cNvPr id="12" name="Text 10"/>
          <p:cNvSpPr/>
          <p:nvPr/>
        </p:nvSpPr>
        <p:spPr>
          <a:xfrm>
            <a:off x="603250" y="2333625"/>
            <a:ext cx="521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NAT Access List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03250" y="2555875"/>
            <a:ext cx="521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CEF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access-list 1 permit 192.168.0.0 0.0.255.255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08000" y="2873375"/>
            <a:ext cx="5349875" cy="508000"/>
          </a:xfrm>
          <a:custGeom>
            <a:avLst/>
            <a:gdLst/>
            <a:ahLst/>
            <a:cxnLst/>
            <a:rect l="l" t="t" r="r" b="b"/>
            <a:pathLst>
              <a:path w="5349875" h="508000">
                <a:moveTo>
                  <a:pt x="31750" y="0"/>
                </a:moveTo>
                <a:lnTo>
                  <a:pt x="5318125" y="0"/>
                </a:lnTo>
                <a:cubicBezTo>
                  <a:pt x="5335648" y="0"/>
                  <a:pt x="5349875" y="14227"/>
                  <a:pt x="5349875" y="31750"/>
                </a:cubicBezTo>
                <a:lnTo>
                  <a:pt x="5349875" y="476250"/>
                </a:lnTo>
                <a:cubicBezTo>
                  <a:pt x="5349875" y="493773"/>
                  <a:pt x="5335648" y="508000"/>
                  <a:pt x="5318125" y="508000"/>
                </a:cubicBezTo>
                <a:lnTo>
                  <a:pt x="31750" y="508000"/>
                </a:lnTo>
                <a:cubicBezTo>
                  <a:pt x="14227" y="508000"/>
                  <a:pt x="0" y="493773"/>
                  <a:pt x="0" y="476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63238"/>
          </a:solidFill>
          <a:ln/>
        </p:spPr>
      </p:sp>
      <p:sp>
        <p:nvSpPr>
          <p:cNvPr id="15" name="Text 13"/>
          <p:cNvSpPr/>
          <p:nvPr/>
        </p:nvSpPr>
        <p:spPr>
          <a:xfrm>
            <a:off x="603250" y="2936875"/>
            <a:ext cx="521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PAT Configuration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03250" y="3159125"/>
            <a:ext cx="521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CEF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 nat inside source list 1 interface Gig0/0/0 overload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33375" y="3667125"/>
            <a:ext cx="5683250" cy="2032000"/>
          </a:xfrm>
          <a:custGeom>
            <a:avLst/>
            <a:gdLst/>
            <a:ahLst/>
            <a:cxnLst/>
            <a:rect l="l" t="t" r="r" b="b"/>
            <a:pathLst>
              <a:path w="5683250" h="2032000">
                <a:moveTo>
                  <a:pt x="31750" y="0"/>
                </a:moveTo>
                <a:lnTo>
                  <a:pt x="5619750" y="0"/>
                </a:lnTo>
                <a:cubicBezTo>
                  <a:pt x="5654797" y="0"/>
                  <a:pt x="5683250" y="28453"/>
                  <a:pt x="5683250" y="63500"/>
                </a:cubicBezTo>
                <a:lnTo>
                  <a:pt x="5683250" y="1968500"/>
                </a:lnTo>
                <a:cubicBezTo>
                  <a:pt x="5683250" y="2003547"/>
                  <a:pt x="5654797" y="2032000"/>
                  <a:pt x="5619750" y="2032000"/>
                </a:cubicBezTo>
                <a:lnTo>
                  <a:pt x="31750" y="2032000"/>
                </a:lnTo>
                <a:cubicBezTo>
                  <a:pt x="14227" y="2032000"/>
                  <a:pt x="0" y="2017773"/>
                  <a:pt x="0" y="2000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333375" y="3667125"/>
            <a:ext cx="31750" cy="2032000"/>
          </a:xfrm>
          <a:custGeom>
            <a:avLst/>
            <a:gdLst/>
            <a:ahLst/>
            <a:cxnLst/>
            <a:rect l="l" t="t" r="r" b="b"/>
            <a:pathLst>
              <a:path w="31750" h="2032000">
                <a:moveTo>
                  <a:pt x="31750" y="0"/>
                </a:moveTo>
                <a:lnTo>
                  <a:pt x="31750" y="0"/>
                </a:lnTo>
                <a:lnTo>
                  <a:pt x="31750" y="2032000"/>
                </a:lnTo>
                <a:lnTo>
                  <a:pt x="31750" y="2032000"/>
                </a:lnTo>
                <a:cubicBezTo>
                  <a:pt x="14227" y="2032000"/>
                  <a:pt x="0" y="2017773"/>
                  <a:pt x="0" y="2000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9" name="Shape 17"/>
          <p:cNvSpPr/>
          <p:nvPr/>
        </p:nvSpPr>
        <p:spPr>
          <a:xfrm>
            <a:off x="527844" y="3857625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79375" y="0"/>
                </a:moveTo>
                <a:cubicBezTo>
                  <a:pt x="80801" y="0"/>
                  <a:pt x="82228" y="310"/>
                  <a:pt x="83530" y="899"/>
                </a:cubicBezTo>
                <a:lnTo>
                  <a:pt x="141945" y="25673"/>
                </a:lnTo>
                <a:cubicBezTo>
                  <a:pt x="148766" y="28556"/>
                  <a:pt x="153851" y="35285"/>
                  <a:pt x="153820" y="43408"/>
                </a:cubicBezTo>
                <a:cubicBezTo>
                  <a:pt x="153665" y="74166"/>
                  <a:pt x="141015" y="130442"/>
                  <a:pt x="87592" y="156021"/>
                </a:cubicBezTo>
                <a:cubicBezTo>
                  <a:pt x="82414" y="158502"/>
                  <a:pt x="76398" y="158502"/>
                  <a:pt x="71220" y="156021"/>
                </a:cubicBezTo>
                <a:cubicBezTo>
                  <a:pt x="17766" y="130442"/>
                  <a:pt x="5147" y="74166"/>
                  <a:pt x="4992" y="43408"/>
                </a:cubicBezTo>
                <a:cubicBezTo>
                  <a:pt x="4961" y="35285"/>
                  <a:pt x="10046" y="28556"/>
                  <a:pt x="16867" y="25673"/>
                </a:cubicBezTo>
                <a:lnTo>
                  <a:pt x="75251" y="899"/>
                </a:lnTo>
                <a:cubicBezTo>
                  <a:pt x="76553" y="310"/>
                  <a:pt x="77949" y="0"/>
                  <a:pt x="79375" y="0"/>
                </a:cubicBezTo>
                <a:close/>
                <a:moveTo>
                  <a:pt x="79375" y="20712"/>
                </a:moveTo>
                <a:lnTo>
                  <a:pt x="79375" y="137945"/>
                </a:lnTo>
                <a:cubicBezTo>
                  <a:pt x="122163" y="117233"/>
                  <a:pt x="133666" y="71344"/>
                  <a:pt x="133945" y="43873"/>
                </a:cubicBezTo>
                <a:lnTo>
                  <a:pt x="79375" y="20743"/>
                </a:lnTo>
                <a:lnTo>
                  <a:pt x="79375" y="20743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0" name="Text 18"/>
          <p:cNvSpPr/>
          <p:nvPr/>
        </p:nvSpPr>
        <p:spPr>
          <a:xfrm>
            <a:off x="706438" y="3825875"/>
            <a:ext cx="52308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GUEST_RESTRICTION ACL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08000" y="4175125"/>
            <a:ext cx="5413375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Implemented access control list to </a:t>
            </a:r>
            <a:pPr>
              <a:lnSpc>
                <a:spcPct val="140000"/>
              </a:lnSpc>
            </a:pPr>
            <a:r>
              <a:rPr lang="en-US" sz="1000" b="1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block internal network access</a:t>
            </a:r>
            <a:pPr>
              <a:lnSpc>
                <a:spcPct val="140000"/>
              </a:lnSpc>
            </a:pPr>
            <a:r>
              <a:rPr lang="en-US" sz="10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while allowing verified internet traffic for guest VLAN.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08000" y="4714875"/>
            <a:ext cx="5349875" cy="825500"/>
          </a:xfrm>
          <a:custGeom>
            <a:avLst/>
            <a:gdLst/>
            <a:ahLst/>
            <a:cxnLst/>
            <a:rect l="l" t="t" r="r" b="b"/>
            <a:pathLst>
              <a:path w="5349875" h="825500">
                <a:moveTo>
                  <a:pt x="31749" y="0"/>
                </a:moveTo>
                <a:lnTo>
                  <a:pt x="5318126" y="0"/>
                </a:lnTo>
                <a:cubicBezTo>
                  <a:pt x="5335661" y="0"/>
                  <a:pt x="5349875" y="14214"/>
                  <a:pt x="5349875" y="31749"/>
                </a:cubicBezTo>
                <a:lnTo>
                  <a:pt x="5349875" y="793751"/>
                </a:lnTo>
                <a:cubicBezTo>
                  <a:pt x="5349875" y="811286"/>
                  <a:pt x="5335661" y="825500"/>
                  <a:pt x="5318126" y="825500"/>
                </a:cubicBezTo>
                <a:lnTo>
                  <a:pt x="31749" y="825500"/>
                </a:lnTo>
                <a:cubicBezTo>
                  <a:pt x="14214" y="825500"/>
                  <a:pt x="0" y="811286"/>
                  <a:pt x="0" y="793751"/>
                </a:cubicBezTo>
                <a:lnTo>
                  <a:pt x="0" y="31749"/>
                </a:lnTo>
                <a:cubicBezTo>
                  <a:pt x="0" y="14226"/>
                  <a:pt x="14226" y="0"/>
                  <a:pt x="31749" y="0"/>
                </a:cubicBezTo>
                <a:close/>
              </a:path>
            </a:pathLst>
          </a:custGeom>
          <a:solidFill>
            <a:srgbClr val="263238"/>
          </a:solidFill>
          <a:ln/>
        </p:spPr>
      </p:sp>
      <p:sp>
        <p:nvSpPr>
          <p:cNvPr id="23" name="Text 21"/>
          <p:cNvSpPr/>
          <p:nvPr/>
        </p:nvSpPr>
        <p:spPr>
          <a:xfrm>
            <a:off x="603250" y="4778375"/>
            <a:ext cx="521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ACL Rules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03250" y="5000625"/>
            <a:ext cx="521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CEF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deny ip 192.168.99.0 0.0.0.255 10.0.0.0 0.0.0.255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03250" y="5159375"/>
            <a:ext cx="521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CEF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deny ip 192.168.99.0 0.0.0.255 172.16.20.0 0.0.0.255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03250" y="5318125"/>
            <a:ext cx="521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permit ip any any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183313" y="1230313"/>
            <a:ext cx="5683250" cy="4953000"/>
          </a:xfrm>
          <a:custGeom>
            <a:avLst/>
            <a:gdLst/>
            <a:ahLst/>
            <a:cxnLst/>
            <a:rect l="l" t="t" r="r" b="b"/>
            <a:pathLst>
              <a:path w="5683250" h="4953000">
                <a:moveTo>
                  <a:pt x="63497" y="0"/>
                </a:moveTo>
                <a:lnTo>
                  <a:pt x="5619753" y="0"/>
                </a:lnTo>
                <a:cubicBezTo>
                  <a:pt x="5654821" y="0"/>
                  <a:pt x="5683250" y="28429"/>
                  <a:pt x="5683250" y="63497"/>
                </a:cubicBezTo>
                <a:lnTo>
                  <a:pt x="5683250" y="4889503"/>
                </a:lnTo>
                <a:cubicBezTo>
                  <a:pt x="5683250" y="4924571"/>
                  <a:pt x="5654821" y="4953000"/>
                  <a:pt x="5619753" y="4953000"/>
                </a:cubicBezTo>
                <a:lnTo>
                  <a:pt x="63497" y="4953000"/>
                </a:lnTo>
                <a:cubicBezTo>
                  <a:pt x="28429" y="4953000"/>
                  <a:pt x="0" y="4924571"/>
                  <a:pt x="0" y="4889503"/>
                </a:cubicBezTo>
                <a:lnTo>
                  <a:pt x="0" y="63497"/>
                </a:lnTo>
                <a:cubicBezTo>
                  <a:pt x="0" y="28452"/>
                  <a:pt x="28452" y="0"/>
                  <a:pt x="63497" y="0"/>
                </a:cubicBezTo>
                <a:close/>
              </a:path>
            </a:pathLst>
          </a:custGeom>
          <a:solidFill>
            <a:srgbClr val="FF7043">
              <a:alpha val="14902"/>
            </a:srgbClr>
          </a:solidFill>
          <a:ln w="25400">
            <a:solidFill>
              <a:srgbClr val="FF7043"/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6373813" y="14287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36624" y="153479"/>
                </a:moveTo>
                <a:lnTo>
                  <a:pt x="37021" y="53876"/>
                </a:lnTo>
                <a:cubicBezTo>
                  <a:pt x="28687" y="65559"/>
                  <a:pt x="23812" y="79846"/>
                  <a:pt x="23812" y="95250"/>
                </a:cubicBezTo>
                <a:cubicBezTo>
                  <a:pt x="23812" y="134689"/>
                  <a:pt x="55811" y="166688"/>
                  <a:pt x="95250" y="166688"/>
                </a:cubicBezTo>
                <a:cubicBezTo>
                  <a:pt x="110691" y="166688"/>
                  <a:pt x="124978" y="161813"/>
                  <a:pt x="136624" y="153479"/>
                </a:cubicBezTo>
                <a:close/>
                <a:moveTo>
                  <a:pt x="153479" y="136624"/>
                </a:moveTo>
                <a:cubicBezTo>
                  <a:pt x="161813" y="124941"/>
                  <a:pt x="166688" y="110654"/>
                  <a:pt x="166688" y="95250"/>
                </a:cubicBezTo>
                <a:cubicBezTo>
                  <a:pt x="166688" y="55811"/>
                  <a:pt x="134689" y="23812"/>
                  <a:pt x="95250" y="23812"/>
                </a:cubicBezTo>
                <a:cubicBezTo>
                  <a:pt x="79809" y="23812"/>
                  <a:pt x="65522" y="28687"/>
                  <a:pt x="53876" y="37021"/>
                </a:cubicBezTo>
                <a:lnTo>
                  <a:pt x="153479" y="136624"/>
                </a:ln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29" name="Text 27"/>
          <p:cNvSpPr/>
          <p:nvPr/>
        </p:nvSpPr>
        <p:spPr>
          <a:xfrm>
            <a:off x="6588125" y="1397000"/>
            <a:ext cx="5207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FF704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"Destination Host Unreachable"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350000" y="1778000"/>
            <a:ext cx="5349875" cy="920750"/>
          </a:xfrm>
          <a:custGeom>
            <a:avLst/>
            <a:gdLst/>
            <a:ahLst/>
            <a:cxnLst/>
            <a:rect l="l" t="t" r="r" b="b"/>
            <a:pathLst>
              <a:path w="5349875" h="920750">
                <a:moveTo>
                  <a:pt x="63504" y="0"/>
                </a:moveTo>
                <a:lnTo>
                  <a:pt x="5286371" y="0"/>
                </a:lnTo>
                <a:cubicBezTo>
                  <a:pt x="5321443" y="0"/>
                  <a:pt x="5349875" y="28432"/>
                  <a:pt x="5349875" y="63504"/>
                </a:cubicBezTo>
                <a:lnTo>
                  <a:pt x="5349875" y="857246"/>
                </a:lnTo>
                <a:cubicBezTo>
                  <a:pt x="5349875" y="892318"/>
                  <a:pt x="5321443" y="920750"/>
                  <a:pt x="5286371" y="920750"/>
                </a:cubicBezTo>
                <a:lnTo>
                  <a:pt x="63504" y="920750"/>
                </a:lnTo>
                <a:cubicBezTo>
                  <a:pt x="28432" y="920750"/>
                  <a:pt x="0" y="892318"/>
                  <a:pt x="0" y="857246"/>
                </a:cubicBezTo>
                <a:lnTo>
                  <a:pt x="0" y="63504"/>
                </a:lnTo>
                <a:cubicBezTo>
                  <a:pt x="0" y="28432"/>
                  <a:pt x="28432" y="0"/>
                  <a:pt x="63504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1" name="Shape 29"/>
          <p:cNvSpPr/>
          <p:nvPr/>
        </p:nvSpPr>
        <p:spPr>
          <a:xfrm>
            <a:off x="6492875" y="1936750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41424" y="41424"/>
                </a:moveTo>
                <a:cubicBezTo>
                  <a:pt x="43755" y="39092"/>
                  <a:pt x="47526" y="39092"/>
                  <a:pt x="49833" y="41424"/>
                </a:cubicBezTo>
                <a:lnTo>
                  <a:pt x="63475" y="55066"/>
                </a:lnTo>
                <a:lnTo>
                  <a:pt x="77118" y="41424"/>
                </a:lnTo>
                <a:cubicBezTo>
                  <a:pt x="79449" y="39092"/>
                  <a:pt x="83220" y="39092"/>
                  <a:pt x="85527" y="41424"/>
                </a:cubicBezTo>
                <a:cubicBezTo>
                  <a:pt x="87833" y="43755"/>
                  <a:pt x="87858" y="47526"/>
                  <a:pt x="85527" y="49833"/>
                </a:cubicBezTo>
                <a:lnTo>
                  <a:pt x="71884" y="63475"/>
                </a:lnTo>
                <a:lnTo>
                  <a:pt x="85527" y="77118"/>
                </a:lnTo>
                <a:cubicBezTo>
                  <a:pt x="87858" y="79449"/>
                  <a:pt x="87858" y="83220"/>
                  <a:pt x="85527" y="85527"/>
                </a:cubicBezTo>
                <a:cubicBezTo>
                  <a:pt x="83195" y="87833"/>
                  <a:pt x="79425" y="87858"/>
                  <a:pt x="77118" y="85527"/>
                </a:cubicBezTo>
                <a:lnTo>
                  <a:pt x="63475" y="71884"/>
                </a:lnTo>
                <a:lnTo>
                  <a:pt x="49833" y="85527"/>
                </a:lnTo>
                <a:cubicBezTo>
                  <a:pt x="47501" y="87858"/>
                  <a:pt x="43731" y="87858"/>
                  <a:pt x="41424" y="85527"/>
                </a:cubicBezTo>
                <a:cubicBezTo>
                  <a:pt x="39117" y="83195"/>
                  <a:pt x="39092" y="79425"/>
                  <a:pt x="41424" y="77118"/>
                </a:cubicBezTo>
                <a:lnTo>
                  <a:pt x="55066" y="63475"/>
                </a:lnTo>
                <a:lnTo>
                  <a:pt x="41424" y="49833"/>
                </a:lnTo>
                <a:cubicBezTo>
                  <a:pt x="39092" y="47501"/>
                  <a:pt x="39092" y="43731"/>
                  <a:pt x="41424" y="41424"/>
                </a:cubicBez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32" name="Text 30"/>
          <p:cNvSpPr/>
          <p:nvPr/>
        </p:nvSpPr>
        <p:spPr>
          <a:xfrm>
            <a:off x="6635750" y="1905000"/>
            <a:ext cx="5000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Problem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477000" y="2159000"/>
            <a:ext cx="5159375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Internet pings failed with </a:t>
            </a:r>
            <a:pPr>
              <a:lnSpc>
                <a:spcPct val="140000"/>
              </a:lnSpc>
            </a:pPr>
            <a:r>
              <a:rPr lang="en-US" sz="1000" b="1" dirty="0">
                <a:solidFill>
                  <a:srgbClr val="FF7043"/>
                </a:solidFill>
                <a:highlight>
                  <a:srgbClr val="FF7043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"Destination host unreachable" </a:t>
            </a:r>
            <a:pPr>
              <a:lnSpc>
                <a:spcPct val="140000"/>
              </a:lnSpc>
            </a:pPr>
            <a:r>
              <a:rPr lang="en-US" sz="10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errors. No external connectivity despite NAT configuration.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50000" y="2825750"/>
            <a:ext cx="5349875" cy="1333500"/>
          </a:xfrm>
          <a:custGeom>
            <a:avLst/>
            <a:gdLst/>
            <a:ahLst/>
            <a:cxnLst/>
            <a:rect l="l" t="t" r="r" b="b"/>
            <a:pathLst>
              <a:path w="5349875" h="1333500">
                <a:moveTo>
                  <a:pt x="63501" y="0"/>
                </a:moveTo>
                <a:lnTo>
                  <a:pt x="5286374" y="0"/>
                </a:lnTo>
                <a:cubicBezTo>
                  <a:pt x="5321445" y="0"/>
                  <a:pt x="5349875" y="28430"/>
                  <a:pt x="5349875" y="63501"/>
                </a:cubicBezTo>
                <a:lnTo>
                  <a:pt x="5349875" y="1269999"/>
                </a:lnTo>
                <a:cubicBezTo>
                  <a:pt x="5349875" y="1305070"/>
                  <a:pt x="5321445" y="1333500"/>
                  <a:pt x="5286374" y="1333500"/>
                </a:cubicBezTo>
                <a:lnTo>
                  <a:pt x="63501" y="1333500"/>
                </a:lnTo>
                <a:cubicBezTo>
                  <a:pt x="28430" y="1333500"/>
                  <a:pt x="0" y="1305070"/>
                  <a:pt x="0" y="12699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5" name="Shape 33"/>
          <p:cNvSpPr/>
          <p:nvPr/>
        </p:nvSpPr>
        <p:spPr>
          <a:xfrm>
            <a:off x="6492875" y="2984500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03188" y="51594"/>
                </a:moveTo>
                <a:cubicBezTo>
                  <a:pt x="103188" y="62979"/>
                  <a:pt x="99492" y="73496"/>
                  <a:pt x="93266" y="82029"/>
                </a:cubicBezTo>
                <a:lnTo>
                  <a:pt x="124668" y="113457"/>
                </a:lnTo>
                <a:cubicBezTo>
                  <a:pt x="127769" y="116557"/>
                  <a:pt x="127769" y="121593"/>
                  <a:pt x="124668" y="124693"/>
                </a:cubicBezTo>
                <a:cubicBezTo>
                  <a:pt x="121568" y="127794"/>
                  <a:pt x="116532" y="127794"/>
                  <a:pt x="113432" y="124693"/>
                </a:cubicBezTo>
                <a:lnTo>
                  <a:pt x="82029" y="93266"/>
                </a:lnTo>
                <a:cubicBezTo>
                  <a:pt x="73496" y="99492"/>
                  <a:pt x="62979" y="103188"/>
                  <a:pt x="51594" y="103188"/>
                </a:cubicBezTo>
                <a:cubicBezTo>
                  <a:pt x="23093" y="103188"/>
                  <a:pt x="0" y="80094"/>
                  <a:pt x="0" y="51594"/>
                </a:cubicBezTo>
                <a:cubicBezTo>
                  <a:pt x="0" y="23093"/>
                  <a:pt x="23093" y="0"/>
                  <a:pt x="51594" y="0"/>
                </a:cubicBezTo>
                <a:cubicBezTo>
                  <a:pt x="80094" y="0"/>
                  <a:pt x="103188" y="23093"/>
                  <a:pt x="103188" y="51594"/>
                </a:cubicBezTo>
                <a:close/>
                <a:moveTo>
                  <a:pt x="51594" y="87313"/>
                </a:moveTo>
                <a:cubicBezTo>
                  <a:pt x="71307" y="87313"/>
                  <a:pt x="87313" y="71307"/>
                  <a:pt x="87313" y="51594"/>
                </a:cubicBezTo>
                <a:cubicBezTo>
                  <a:pt x="87313" y="31880"/>
                  <a:pt x="71307" y="15875"/>
                  <a:pt x="51594" y="15875"/>
                </a:cubicBezTo>
                <a:cubicBezTo>
                  <a:pt x="31880" y="15875"/>
                  <a:pt x="15875" y="31880"/>
                  <a:pt x="15875" y="51594"/>
                </a:cubicBezTo>
                <a:cubicBezTo>
                  <a:pt x="15875" y="71307"/>
                  <a:pt x="31880" y="87313"/>
                  <a:pt x="51594" y="87313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36" name="Text 34"/>
          <p:cNvSpPr/>
          <p:nvPr/>
        </p:nvSpPr>
        <p:spPr>
          <a:xfrm>
            <a:off x="6635750" y="2952750"/>
            <a:ext cx="5000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Root Causes Identified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477000" y="323850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FF7043">
              <a:alpha val="20000"/>
            </a:srgbClr>
          </a:solidFill>
          <a:ln/>
        </p:spPr>
      </p:sp>
      <p:sp>
        <p:nvSpPr>
          <p:cNvPr id="38" name="Shape 36"/>
          <p:cNvSpPr/>
          <p:nvPr/>
        </p:nvSpPr>
        <p:spPr>
          <a:xfrm>
            <a:off x="6572250" y="3333750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27000" y="23812"/>
                </a:moveTo>
                <a:cubicBezTo>
                  <a:pt x="127000" y="36264"/>
                  <a:pt x="112340" y="54843"/>
                  <a:pt x="106015" y="62260"/>
                </a:cubicBezTo>
                <a:cubicBezTo>
                  <a:pt x="105073" y="63351"/>
                  <a:pt x="103684" y="63773"/>
                  <a:pt x="102419" y="63500"/>
                </a:cubicBezTo>
                <a:lnTo>
                  <a:pt x="79375" y="63500"/>
                </a:lnTo>
                <a:cubicBezTo>
                  <a:pt x="74985" y="63500"/>
                  <a:pt x="71438" y="67047"/>
                  <a:pt x="71438" y="71438"/>
                </a:cubicBezTo>
                <a:cubicBezTo>
                  <a:pt x="71438" y="75828"/>
                  <a:pt x="74985" y="79375"/>
                  <a:pt x="79375" y="79375"/>
                </a:cubicBezTo>
                <a:lnTo>
                  <a:pt x="103188" y="79375"/>
                </a:lnTo>
                <a:cubicBezTo>
                  <a:pt x="116334" y="79375"/>
                  <a:pt x="127000" y="90041"/>
                  <a:pt x="127000" y="103188"/>
                </a:cubicBezTo>
                <a:cubicBezTo>
                  <a:pt x="127000" y="116334"/>
                  <a:pt x="116334" y="127000"/>
                  <a:pt x="103188" y="127000"/>
                </a:cubicBezTo>
                <a:lnTo>
                  <a:pt x="34627" y="127000"/>
                </a:lnTo>
                <a:cubicBezTo>
                  <a:pt x="36785" y="124544"/>
                  <a:pt x="39415" y="121394"/>
                  <a:pt x="42069" y="117872"/>
                </a:cubicBezTo>
                <a:cubicBezTo>
                  <a:pt x="43631" y="115788"/>
                  <a:pt x="45244" y="113506"/>
                  <a:pt x="46782" y="111125"/>
                </a:cubicBezTo>
                <a:lnTo>
                  <a:pt x="103188" y="111125"/>
                </a:lnTo>
                <a:cubicBezTo>
                  <a:pt x="107578" y="111125"/>
                  <a:pt x="111125" y="107578"/>
                  <a:pt x="111125" y="103188"/>
                </a:cubicBezTo>
                <a:cubicBezTo>
                  <a:pt x="111125" y="98797"/>
                  <a:pt x="107578" y="95250"/>
                  <a:pt x="103188" y="95250"/>
                </a:cubicBezTo>
                <a:lnTo>
                  <a:pt x="79375" y="95250"/>
                </a:lnTo>
                <a:cubicBezTo>
                  <a:pt x="66229" y="95250"/>
                  <a:pt x="55563" y="84584"/>
                  <a:pt x="55563" y="71438"/>
                </a:cubicBezTo>
                <a:cubicBezTo>
                  <a:pt x="55563" y="58291"/>
                  <a:pt x="66229" y="47625"/>
                  <a:pt x="79375" y="47625"/>
                </a:cubicBezTo>
                <a:lnTo>
                  <a:pt x="89247" y="47625"/>
                </a:lnTo>
                <a:cubicBezTo>
                  <a:pt x="84038" y="39812"/>
                  <a:pt x="79375" y="30832"/>
                  <a:pt x="79375" y="23812"/>
                </a:cubicBezTo>
                <a:cubicBezTo>
                  <a:pt x="79375" y="10666"/>
                  <a:pt x="90041" y="0"/>
                  <a:pt x="103188" y="0"/>
                </a:cubicBezTo>
                <a:cubicBezTo>
                  <a:pt x="116334" y="0"/>
                  <a:pt x="127000" y="10666"/>
                  <a:pt x="127000" y="23812"/>
                </a:cubicBezTo>
                <a:close/>
                <a:moveTo>
                  <a:pt x="29046" y="121320"/>
                </a:moveTo>
                <a:cubicBezTo>
                  <a:pt x="28104" y="122386"/>
                  <a:pt x="27260" y="123329"/>
                  <a:pt x="26541" y="124123"/>
                </a:cubicBezTo>
                <a:lnTo>
                  <a:pt x="26095" y="124619"/>
                </a:lnTo>
                <a:lnTo>
                  <a:pt x="26045" y="124569"/>
                </a:lnTo>
                <a:cubicBezTo>
                  <a:pt x="24557" y="125710"/>
                  <a:pt x="22423" y="125561"/>
                  <a:pt x="21084" y="124123"/>
                </a:cubicBezTo>
                <a:cubicBezTo>
                  <a:pt x="14833" y="117326"/>
                  <a:pt x="0" y="99839"/>
                  <a:pt x="0" y="87313"/>
                </a:cubicBezTo>
                <a:cubicBezTo>
                  <a:pt x="0" y="74166"/>
                  <a:pt x="10666" y="63500"/>
                  <a:pt x="23812" y="63500"/>
                </a:cubicBezTo>
                <a:cubicBezTo>
                  <a:pt x="36959" y="63500"/>
                  <a:pt x="47625" y="74166"/>
                  <a:pt x="47625" y="87313"/>
                </a:cubicBezTo>
                <a:cubicBezTo>
                  <a:pt x="47625" y="94754"/>
                  <a:pt x="42391" y="103932"/>
                  <a:pt x="36835" y="111596"/>
                </a:cubicBezTo>
                <a:cubicBezTo>
                  <a:pt x="34181" y="115243"/>
                  <a:pt x="31452" y="118542"/>
                  <a:pt x="29195" y="121146"/>
                </a:cubicBezTo>
                <a:lnTo>
                  <a:pt x="29046" y="121320"/>
                </a:lnTo>
                <a:close/>
                <a:moveTo>
                  <a:pt x="31750" y="87313"/>
                </a:moveTo>
                <a:cubicBezTo>
                  <a:pt x="31750" y="82932"/>
                  <a:pt x="28193" y="79375"/>
                  <a:pt x="23812" y="79375"/>
                </a:cubicBezTo>
                <a:cubicBezTo>
                  <a:pt x="19432" y="79375"/>
                  <a:pt x="15875" y="82932"/>
                  <a:pt x="15875" y="87313"/>
                </a:cubicBezTo>
                <a:cubicBezTo>
                  <a:pt x="15875" y="91693"/>
                  <a:pt x="19432" y="95250"/>
                  <a:pt x="23812" y="95250"/>
                </a:cubicBezTo>
                <a:cubicBezTo>
                  <a:pt x="28193" y="95250"/>
                  <a:pt x="31750" y="91693"/>
                  <a:pt x="31750" y="87313"/>
                </a:cubicBezTo>
                <a:close/>
                <a:moveTo>
                  <a:pt x="103188" y="31750"/>
                </a:moveTo>
                <a:cubicBezTo>
                  <a:pt x="107568" y="31750"/>
                  <a:pt x="111125" y="28193"/>
                  <a:pt x="111125" y="23812"/>
                </a:cubicBezTo>
                <a:cubicBezTo>
                  <a:pt x="111125" y="19432"/>
                  <a:pt x="107568" y="15875"/>
                  <a:pt x="103188" y="15875"/>
                </a:cubicBezTo>
                <a:cubicBezTo>
                  <a:pt x="98807" y="15875"/>
                  <a:pt x="95250" y="19432"/>
                  <a:pt x="95250" y="23812"/>
                </a:cubicBezTo>
                <a:cubicBezTo>
                  <a:pt x="95250" y="28193"/>
                  <a:pt x="98807" y="31750"/>
                  <a:pt x="103188" y="31750"/>
                </a:cubicBez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39" name="Text 37"/>
          <p:cNvSpPr/>
          <p:nvPr/>
        </p:nvSpPr>
        <p:spPr>
          <a:xfrm>
            <a:off x="6889750" y="3238500"/>
            <a:ext cx="2936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Missing Default Route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889750" y="3429000"/>
            <a:ext cx="2928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gateway of last resort configured on multilayer switches.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477000" y="368300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FF7043">
              <a:alpha val="20000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6572250" y="3778250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9922" y="11906"/>
                </a:moveTo>
                <a:cubicBezTo>
                  <a:pt x="6623" y="11906"/>
                  <a:pt x="3969" y="14560"/>
                  <a:pt x="3969" y="17859"/>
                </a:cubicBezTo>
                <a:lnTo>
                  <a:pt x="3969" y="29766"/>
                </a:lnTo>
                <a:cubicBezTo>
                  <a:pt x="3969" y="33065"/>
                  <a:pt x="6623" y="35719"/>
                  <a:pt x="9922" y="35719"/>
                </a:cubicBezTo>
                <a:lnTo>
                  <a:pt x="21828" y="35719"/>
                </a:lnTo>
                <a:cubicBezTo>
                  <a:pt x="25127" y="35719"/>
                  <a:pt x="27781" y="33065"/>
                  <a:pt x="27781" y="29766"/>
                </a:cubicBezTo>
                <a:lnTo>
                  <a:pt x="27781" y="17859"/>
                </a:lnTo>
                <a:cubicBezTo>
                  <a:pt x="27781" y="14560"/>
                  <a:pt x="25127" y="11906"/>
                  <a:pt x="21828" y="11906"/>
                </a:cubicBezTo>
                <a:lnTo>
                  <a:pt x="9922" y="11906"/>
                </a:lnTo>
                <a:close/>
                <a:moveTo>
                  <a:pt x="47625" y="15875"/>
                </a:moveTo>
                <a:cubicBezTo>
                  <a:pt x="43235" y="15875"/>
                  <a:pt x="39688" y="19422"/>
                  <a:pt x="39688" y="23812"/>
                </a:cubicBezTo>
                <a:cubicBezTo>
                  <a:pt x="39688" y="28203"/>
                  <a:pt x="43235" y="31750"/>
                  <a:pt x="47625" y="31750"/>
                </a:cubicBezTo>
                <a:lnTo>
                  <a:pt x="119063" y="31750"/>
                </a:lnTo>
                <a:cubicBezTo>
                  <a:pt x="123453" y="31750"/>
                  <a:pt x="127000" y="28203"/>
                  <a:pt x="127000" y="23812"/>
                </a:cubicBezTo>
                <a:cubicBezTo>
                  <a:pt x="127000" y="19422"/>
                  <a:pt x="123453" y="15875"/>
                  <a:pt x="119063" y="15875"/>
                </a:cubicBezTo>
                <a:lnTo>
                  <a:pt x="47625" y="15875"/>
                </a:lnTo>
                <a:close/>
                <a:moveTo>
                  <a:pt x="47625" y="55563"/>
                </a:moveTo>
                <a:cubicBezTo>
                  <a:pt x="43235" y="55563"/>
                  <a:pt x="39688" y="59110"/>
                  <a:pt x="39688" y="63500"/>
                </a:cubicBezTo>
                <a:cubicBezTo>
                  <a:pt x="39688" y="67890"/>
                  <a:pt x="43235" y="71438"/>
                  <a:pt x="47625" y="71438"/>
                </a:cubicBezTo>
                <a:lnTo>
                  <a:pt x="119063" y="71438"/>
                </a:lnTo>
                <a:cubicBezTo>
                  <a:pt x="123453" y="71438"/>
                  <a:pt x="127000" y="67890"/>
                  <a:pt x="127000" y="63500"/>
                </a:cubicBezTo>
                <a:cubicBezTo>
                  <a:pt x="127000" y="59110"/>
                  <a:pt x="123453" y="55563"/>
                  <a:pt x="119063" y="55563"/>
                </a:cubicBezTo>
                <a:lnTo>
                  <a:pt x="47625" y="55563"/>
                </a:lnTo>
                <a:close/>
                <a:moveTo>
                  <a:pt x="47625" y="95250"/>
                </a:moveTo>
                <a:cubicBezTo>
                  <a:pt x="43235" y="95250"/>
                  <a:pt x="39688" y="98797"/>
                  <a:pt x="39688" y="103188"/>
                </a:cubicBezTo>
                <a:cubicBezTo>
                  <a:pt x="39688" y="107578"/>
                  <a:pt x="43235" y="111125"/>
                  <a:pt x="47625" y="111125"/>
                </a:cubicBezTo>
                <a:lnTo>
                  <a:pt x="119063" y="111125"/>
                </a:lnTo>
                <a:cubicBezTo>
                  <a:pt x="123453" y="111125"/>
                  <a:pt x="127000" y="107578"/>
                  <a:pt x="127000" y="103188"/>
                </a:cubicBezTo>
                <a:cubicBezTo>
                  <a:pt x="127000" y="98797"/>
                  <a:pt x="123453" y="95250"/>
                  <a:pt x="119063" y="95250"/>
                </a:cubicBezTo>
                <a:lnTo>
                  <a:pt x="47625" y="95250"/>
                </a:lnTo>
                <a:close/>
                <a:moveTo>
                  <a:pt x="3969" y="57547"/>
                </a:moveTo>
                <a:lnTo>
                  <a:pt x="3969" y="69453"/>
                </a:lnTo>
                <a:cubicBezTo>
                  <a:pt x="3969" y="72752"/>
                  <a:pt x="6623" y="75406"/>
                  <a:pt x="9922" y="75406"/>
                </a:cubicBezTo>
                <a:lnTo>
                  <a:pt x="21828" y="75406"/>
                </a:lnTo>
                <a:cubicBezTo>
                  <a:pt x="25127" y="75406"/>
                  <a:pt x="27781" y="72752"/>
                  <a:pt x="27781" y="69453"/>
                </a:cubicBezTo>
                <a:lnTo>
                  <a:pt x="27781" y="57547"/>
                </a:lnTo>
                <a:cubicBezTo>
                  <a:pt x="27781" y="54248"/>
                  <a:pt x="25127" y="51594"/>
                  <a:pt x="21828" y="51594"/>
                </a:cubicBezTo>
                <a:lnTo>
                  <a:pt x="9922" y="51594"/>
                </a:lnTo>
                <a:cubicBezTo>
                  <a:pt x="6623" y="51594"/>
                  <a:pt x="3969" y="54248"/>
                  <a:pt x="3969" y="57547"/>
                </a:cubicBezTo>
                <a:close/>
                <a:moveTo>
                  <a:pt x="9922" y="91281"/>
                </a:moveTo>
                <a:cubicBezTo>
                  <a:pt x="6623" y="91281"/>
                  <a:pt x="3969" y="93935"/>
                  <a:pt x="3969" y="97234"/>
                </a:cubicBezTo>
                <a:lnTo>
                  <a:pt x="3969" y="109141"/>
                </a:lnTo>
                <a:cubicBezTo>
                  <a:pt x="3969" y="112440"/>
                  <a:pt x="6623" y="115094"/>
                  <a:pt x="9922" y="115094"/>
                </a:cubicBezTo>
                <a:lnTo>
                  <a:pt x="21828" y="115094"/>
                </a:lnTo>
                <a:cubicBezTo>
                  <a:pt x="25127" y="115094"/>
                  <a:pt x="27781" y="112440"/>
                  <a:pt x="27781" y="109141"/>
                </a:cubicBezTo>
                <a:lnTo>
                  <a:pt x="27781" y="97234"/>
                </a:lnTo>
                <a:cubicBezTo>
                  <a:pt x="27781" y="93935"/>
                  <a:pt x="25127" y="91281"/>
                  <a:pt x="21828" y="91281"/>
                </a:cubicBezTo>
                <a:lnTo>
                  <a:pt x="9922" y="91281"/>
                </a:ln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43" name="Text 41"/>
          <p:cNvSpPr/>
          <p:nvPr/>
        </p:nvSpPr>
        <p:spPr>
          <a:xfrm>
            <a:off x="6889750" y="3683000"/>
            <a:ext cx="2278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NAT Scope Too Small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889750" y="3873500"/>
            <a:ext cx="2270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CEFF1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ACL didn't include all 192.168.x.x VLAN ranges.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353969" y="4290219"/>
            <a:ext cx="5341938" cy="1722438"/>
          </a:xfrm>
          <a:custGeom>
            <a:avLst/>
            <a:gdLst/>
            <a:ahLst/>
            <a:cxnLst/>
            <a:rect l="l" t="t" r="r" b="b"/>
            <a:pathLst>
              <a:path w="5341938" h="1722438">
                <a:moveTo>
                  <a:pt x="63506" y="0"/>
                </a:moveTo>
                <a:lnTo>
                  <a:pt x="5278431" y="0"/>
                </a:lnTo>
                <a:cubicBezTo>
                  <a:pt x="5313505" y="0"/>
                  <a:pt x="5341938" y="28433"/>
                  <a:pt x="5341938" y="63506"/>
                </a:cubicBezTo>
                <a:lnTo>
                  <a:pt x="5341938" y="1658931"/>
                </a:lnTo>
                <a:cubicBezTo>
                  <a:pt x="5341938" y="1694005"/>
                  <a:pt x="5313505" y="1722437"/>
                  <a:pt x="5278431" y="1722438"/>
                </a:cubicBezTo>
                <a:lnTo>
                  <a:pt x="63506" y="1722438"/>
                </a:lnTo>
                <a:cubicBezTo>
                  <a:pt x="28433" y="1722438"/>
                  <a:pt x="0" y="1694005"/>
                  <a:pt x="0" y="1658931"/>
                </a:cubicBezTo>
                <a:lnTo>
                  <a:pt x="0" y="63506"/>
                </a:lnTo>
                <a:cubicBezTo>
                  <a:pt x="0" y="28433"/>
                  <a:pt x="28433" y="0"/>
                  <a:pt x="63506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 w="12700">
            <a:solidFill>
              <a:srgbClr val="4DB6AC"/>
            </a:solidFill>
            <a:prstDash val="solid"/>
          </a:ln>
        </p:spPr>
      </p:sp>
      <p:sp>
        <p:nvSpPr>
          <p:cNvPr id="46" name="Shape 44"/>
          <p:cNvSpPr/>
          <p:nvPr/>
        </p:nvSpPr>
        <p:spPr>
          <a:xfrm>
            <a:off x="6492875" y="4452938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126355" y="24457"/>
                </a:moveTo>
                <a:cubicBezTo>
                  <a:pt x="128240" y="22572"/>
                  <a:pt x="131390" y="23044"/>
                  <a:pt x="132333" y="25524"/>
                </a:cubicBezTo>
                <a:cubicBezTo>
                  <a:pt x="134020" y="29914"/>
                  <a:pt x="134938" y="34702"/>
                  <a:pt x="134938" y="39688"/>
                </a:cubicBezTo>
                <a:cubicBezTo>
                  <a:pt x="134938" y="61615"/>
                  <a:pt x="117177" y="79375"/>
                  <a:pt x="95250" y="79375"/>
                </a:cubicBezTo>
                <a:cubicBezTo>
                  <a:pt x="90909" y="79375"/>
                  <a:pt x="86717" y="78680"/>
                  <a:pt x="82798" y="77391"/>
                </a:cubicBezTo>
                <a:lnTo>
                  <a:pt x="36438" y="123751"/>
                </a:lnTo>
                <a:cubicBezTo>
                  <a:pt x="29468" y="130721"/>
                  <a:pt x="18157" y="130721"/>
                  <a:pt x="11187" y="123751"/>
                </a:cubicBezTo>
                <a:cubicBezTo>
                  <a:pt x="4217" y="116780"/>
                  <a:pt x="4217" y="105470"/>
                  <a:pt x="11187" y="98499"/>
                </a:cubicBezTo>
                <a:lnTo>
                  <a:pt x="57547" y="52139"/>
                </a:lnTo>
                <a:cubicBezTo>
                  <a:pt x="56257" y="48220"/>
                  <a:pt x="55563" y="44053"/>
                  <a:pt x="55563" y="39688"/>
                </a:cubicBezTo>
                <a:cubicBezTo>
                  <a:pt x="55563" y="17760"/>
                  <a:pt x="73323" y="0"/>
                  <a:pt x="95250" y="0"/>
                </a:cubicBezTo>
                <a:cubicBezTo>
                  <a:pt x="100236" y="0"/>
                  <a:pt x="105023" y="918"/>
                  <a:pt x="109413" y="2604"/>
                </a:cubicBezTo>
                <a:cubicBezTo>
                  <a:pt x="111894" y="3547"/>
                  <a:pt x="112340" y="6697"/>
                  <a:pt x="110480" y="8582"/>
                </a:cubicBezTo>
                <a:lnTo>
                  <a:pt x="88478" y="30584"/>
                </a:lnTo>
                <a:cubicBezTo>
                  <a:pt x="87734" y="31328"/>
                  <a:pt x="87313" y="32345"/>
                  <a:pt x="87313" y="33387"/>
                </a:cubicBezTo>
                <a:lnTo>
                  <a:pt x="87313" y="43656"/>
                </a:lnTo>
                <a:cubicBezTo>
                  <a:pt x="87313" y="45839"/>
                  <a:pt x="89098" y="47625"/>
                  <a:pt x="91281" y="47625"/>
                </a:cubicBezTo>
                <a:lnTo>
                  <a:pt x="101550" y="47625"/>
                </a:lnTo>
                <a:cubicBezTo>
                  <a:pt x="102592" y="47625"/>
                  <a:pt x="103609" y="47203"/>
                  <a:pt x="104353" y="46459"/>
                </a:cubicBezTo>
                <a:lnTo>
                  <a:pt x="126355" y="24457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47" name="Text 45"/>
          <p:cNvSpPr/>
          <p:nvPr/>
        </p:nvSpPr>
        <p:spPr>
          <a:xfrm>
            <a:off x="6643688" y="4421188"/>
            <a:ext cx="4984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Resolution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484938" y="4706938"/>
            <a:ext cx="5143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 Added Static Default Route: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484938" y="4960938"/>
            <a:ext cx="5080000" cy="285750"/>
          </a:xfrm>
          <a:custGeom>
            <a:avLst/>
            <a:gdLst/>
            <a:ahLst/>
            <a:cxnLst/>
            <a:rect l="l" t="t" r="r" b="b"/>
            <a:pathLst>
              <a:path w="5080000" h="285750">
                <a:moveTo>
                  <a:pt x="31750" y="0"/>
                </a:moveTo>
                <a:lnTo>
                  <a:pt x="5048250" y="0"/>
                </a:lnTo>
                <a:cubicBezTo>
                  <a:pt x="5065785" y="0"/>
                  <a:pt x="5080000" y="14215"/>
                  <a:pt x="5080000" y="31750"/>
                </a:cubicBezTo>
                <a:lnTo>
                  <a:pt x="5080000" y="254000"/>
                </a:lnTo>
                <a:cubicBezTo>
                  <a:pt x="5080000" y="271535"/>
                  <a:pt x="5065785" y="285750"/>
                  <a:pt x="5048250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63238"/>
          </a:solidFill>
          <a:ln/>
        </p:spPr>
      </p:sp>
      <p:sp>
        <p:nvSpPr>
          <p:cNvPr id="50" name="Text 48"/>
          <p:cNvSpPr/>
          <p:nvPr/>
        </p:nvSpPr>
        <p:spPr>
          <a:xfrm>
            <a:off x="6580188" y="5040313"/>
            <a:ext cx="2263428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 route 0.0.0.0 0.0.0.0 10.0.0.6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484938" y="5341938"/>
            <a:ext cx="5143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CEF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 Expanded NAT ACL: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484938" y="5595938"/>
            <a:ext cx="5080000" cy="285750"/>
          </a:xfrm>
          <a:custGeom>
            <a:avLst/>
            <a:gdLst/>
            <a:ahLst/>
            <a:cxnLst/>
            <a:rect l="l" t="t" r="r" b="b"/>
            <a:pathLst>
              <a:path w="5080000" h="285750">
                <a:moveTo>
                  <a:pt x="31750" y="0"/>
                </a:moveTo>
                <a:lnTo>
                  <a:pt x="5048250" y="0"/>
                </a:lnTo>
                <a:cubicBezTo>
                  <a:pt x="5065785" y="0"/>
                  <a:pt x="5080000" y="14215"/>
                  <a:pt x="5080000" y="31750"/>
                </a:cubicBezTo>
                <a:lnTo>
                  <a:pt x="5080000" y="254000"/>
                </a:lnTo>
                <a:cubicBezTo>
                  <a:pt x="5080000" y="271535"/>
                  <a:pt x="5065785" y="285750"/>
                  <a:pt x="5048250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63238"/>
          </a:solidFill>
          <a:ln/>
        </p:spPr>
      </p:sp>
      <p:sp>
        <p:nvSpPr>
          <p:cNvPr id="53" name="Text 51"/>
          <p:cNvSpPr/>
          <p:nvPr/>
        </p:nvSpPr>
        <p:spPr>
          <a:xfrm>
            <a:off x="6580188" y="5675313"/>
            <a:ext cx="299938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DB6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access-list 1 permit 192.168.0.0 0.0.255.255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179344" y="6322219"/>
            <a:ext cx="5691188" cy="642938"/>
          </a:xfrm>
          <a:custGeom>
            <a:avLst/>
            <a:gdLst/>
            <a:ahLst/>
            <a:cxnLst/>
            <a:rect l="l" t="t" r="r" b="b"/>
            <a:pathLst>
              <a:path w="5691188" h="642938">
                <a:moveTo>
                  <a:pt x="63503" y="0"/>
                </a:moveTo>
                <a:lnTo>
                  <a:pt x="5627685" y="0"/>
                </a:lnTo>
                <a:cubicBezTo>
                  <a:pt x="5662756" y="0"/>
                  <a:pt x="5691188" y="28431"/>
                  <a:pt x="5691188" y="63503"/>
                </a:cubicBezTo>
                <a:lnTo>
                  <a:pt x="5691188" y="579435"/>
                </a:lnTo>
                <a:cubicBezTo>
                  <a:pt x="5691188" y="614506"/>
                  <a:pt x="5662756" y="642938"/>
                  <a:pt x="5627685" y="642938"/>
                </a:cubicBezTo>
                <a:lnTo>
                  <a:pt x="63503" y="642938"/>
                </a:lnTo>
                <a:cubicBezTo>
                  <a:pt x="28431" y="642938"/>
                  <a:pt x="0" y="614506"/>
                  <a:pt x="0" y="579435"/>
                </a:cubicBezTo>
                <a:lnTo>
                  <a:pt x="0" y="63503"/>
                </a:lnTo>
                <a:cubicBezTo>
                  <a:pt x="0" y="28455"/>
                  <a:pt x="28455" y="0"/>
                  <a:pt x="63503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55" name="Shape 53"/>
          <p:cNvSpPr/>
          <p:nvPr/>
        </p:nvSpPr>
        <p:spPr>
          <a:xfrm>
            <a:off x="6326188" y="648493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84435" y="52760"/>
                </a:moveTo>
                <a:lnTo>
                  <a:pt x="64591" y="84510"/>
                </a:lnTo>
                <a:cubicBezTo>
                  <a:pt x="63550" y="86171"/>
                  <a:pt x="61764" y="87213"/>
                  <a:pt x="59804" y="87313"/>
                </a:cubicBezTo>
                <a:cubicBezTo>
                  <a:pt x="57845" y="87412"/>
                  <a:pt x="55959" y="86519"/>
                  <a:pt x="54794" y="84931"/>
                </a:cubicBezTo>
                <a:lnTo>
                  <a:pt x="42887" y="69056"/>
                </a:lnTo>
                <a:cubicBezTo>
                  <a:pt x="40903" y="66427"/>
                  <a:pt x="41449" y="62706"/>
                  <a:pt x="44078" y="60722"/>
                </a:cubicBezTo>
                <a:cubicBezTo>
                  <a:pt x="46707" y="58737"/>
                  <a:pt x="50428" y="59283"/>
                  <a:pt x="52412" y="61913"/>
                </a:cubicBezTo>
                <a:lnTo>
                  <a:pt x="59110" y="70842"/>
                </a:lnTo>
                <a:lnTo>
                  <a:pt x="74340" y="46459"/>
                </a:lnTo>
                <a:cubicBezTo>
                  <a:pt x="76076" y="43681"/>
                  <a:pt x="79747" y="42813"/>
                  <a:pt x="82550" y="44574"/>
                </a:cubicBezTo>
                <a:cubicBezTo>
                  <a:pt x="85353" y="46335"/>
                  <a:pt x="86196" y="49981"/>
                  <a:pt x="84435" y="52784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6" name="Text 54"/>
          <p:cNvSpPr/>
          <p:nvPr/>
        </p:nvSpPr>
        <p:spPr>
          <a:xfrm>
            <a:off x="6508750" y="6453188"/>
            <a:ext cx="5294313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Final Status:</a:t>
            </a:r>
            <a:pPr>
              <a:lnSpc>
                <a:spcPct val="130000"/>
              </a:lnSpc>
            </a:pPr>
            <a:r>
              <a:rPr lang="en-US" sz="1000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All VLANs routing, Internet link active, GUEST_RESTRICTION confirmed on both multilayer switches with 151+ matches.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8183" y="328183"/>
            <a:ext cx="11601271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spc="103" kern="0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REFLECTION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28183" y="590729"/>
            <a:ext cx="11683316" cy="328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26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Learnings &amp; Troubleshooting Insights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28183" y="1017367"/>
            <a:ext cx="787639" cy="32818"/>
          </a:xfrm>
          <a:custGeom>
            <a:avLst/>
            <a:gdLst/>
            <a:ahLst/>
            <a:cxnLst/>
            <a:rect l="l" t="t" r="r" b="b"/>
            <a:pathLst>
              <a:path w="787639" h="32818">
                <a:moveTo>
                  <a:pt x="0" y="0"/>
                </a:moveTo>
                <a:lnTo>
                  <a:pt x="787639" y="0"/>
                </a:lnTo>
                <a:lnTo>
                  <a:pt x="787639" y="32818"/>
                </a:lnTo>
                <a:lnTo>
                  <a:pt x="0" y="32818"/>
                </a:lnTo>
                <a:lnTo>
                  <a:pt x="0" y="0"/>
                </a:ln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" name="Shape 3"/>
          <p:cNvSpPr/>
          <p:nvPr/>
        </p:nvSpPr>
        <p:spPr>
          <a:xfrm>
            <a:off x="344592" y="1214277"/>
            <a:ext cx="3741287" cy="2691101"/>
          </a:xfrm>
          <a:custGeom>
            <a:avLst/>
            <a:gdLst/>
            <a:ahLst/>
            <a:cxnLst/>
            <a:rect l="l" t="t" r="r" b="b"/>
            <a:pathLst>
              <a:path w="3741287" h="2691101">
                <a:moveTo>
                  <a:pt x="32818" y="0"/>
                </a:moveTo>
                <a:lnTo>
                  <a:pt x="3675651" y="0"/>
                </a:lnTo>
                <a:cubicBezTo>
                  <a:pt x="3711900" y="0"/>
                  <a:pt x="3741287" y="29386"/>
                  <a:pt x="3741287" y="65636"/>
                </a:cubicBezTo>
                <a:lnTo>
                  <a:pt x="3741287" y="2625465"/>
                </a:lnTo>
                <a:cubicBezTo>
                  <a:pt x="3741287" y="2661690"/>
                  <a:pt x="3711876" y="2691101"/>
                  <a:pt x="3675651" y="2691101"/>
                </a:cubicBezTo>
                <a:lnTo>
                  <a:pt x="32818" y="2691101"/>
                </a:lnTo>
                <a:cubicBezTo>
                  <a:pt x="14693" y="2691101"/>
                  <a:pt x="0" y="2676408"/>
                  <a:pt x="0" y="2658283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344592" y="1214277"/>
            <a:ext cx="32818" cy="2691101"/>
          </a:xfrm>
          <a:custGeom>
            <a:avLst/>
            <a:gdLst/>
            <a:ahLst/>
            <a:cxnLst/>
            <a:rect l="l" t="t" r="r" b="b"/>
            <a:pathLst>
              <a:path w="32818" h="2691101">
                <a:moveTo>
                  <a:pt x="32818" y="0"/>
                </a:moveTo>
                <a:lnTo>
                  <a:pt x="32818" y="0"/>
                </a:lnTo>
                <a:lnTo>
                  <a:pt x="32818" y="2691101"/>
                </a:lnTo>
                <a:lnTo>
                  <a:pt x="32818" y="2691101"/>
                </a:lnTo>
                <a:cubicBezTo>
                  <a:pt x="14693" y="2691101"/>
                  <a:pt x="0" y="2676408"/>
                  <a:pt x="0" y="2658283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7" name="Shape 5"/>
          <p:cNvSpPr/>
          <p:nvPr/>
        </p:nvSpPr>
        <p:spPr>
          <a:xfrm>
            <a:off x="492275" y="1345550"/>
            <a:ext cx="393820" cy="393820"/>
          </a:xfrm>
          <a:custGeom>
            <a:avLst/>
            <a:gdLst/>
            <a:ahLst/>
            <a:cxnLst/>
            <a:rect l="l" t="t" r="r" b="b"/>
            <a:pathLst>
              <a:path w="393820" h="393820">
                <a:moveTo>
                  <a:pt x="65638" y="0"/>
                </a:moveTo>
                <a:lnTo>
                  <a:pt x="328182" y="0"/>
                </a:lnTo>
                <a:cubicBezTo>
                  <a:pt x="364408" y="0"/>
                  <a:pt x="393820" y="29411"/>
                  <a:pt x="393820" y="65638"/>
                </a:cubicBezTo>
                <a:lnTo>
                  <a:pt x="393820" y="328182"/>
                </a:lnTo>
                <a:cubicBezTo>
                  <a:pt x="393820" y="364408"/>
                  <a:pt x="364408" y="393820"/>
                  <a:pt x="328182" y="393820"/>
                </a:cubicBezTo>
                <a:lnTo>
                  <a:pt x="65638" y="393820"/>
                </a:lnTo>
                <a:cubicBezTo>
                  <a:pt x="29411" y="393820"/>
                  <a:pt x="0" y="364408"/>
                  <a:pt x="0" y="328182"/>
                </a:cubicBezTo>
                <a:lnTo>
                  <a:pt x="0" y="65638"/>
                </a:lnTo>
                <a:cubicBezTo>
                  <a:pt x="0" y="29387"/>
                  <a:pt x="29387" y="0"/>
                  <a:pt x="65638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586884" y="1411187"/>
            <a:ext cx="303569" cy="262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5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84549" y="1427596"/>
            <a:ext cx="2362918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2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Configuration Mode Awareness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96377" y="1841927"/>
            <a:ext cx="3454127" cy="631752"/>
          </a:xfrm>
          <a:custGeom>
            <a:avLst/>
            <a:gdLst/>
            <a:ahLst/>
            <a:cxnLst/>
            <a:rect l="l" t="t" r="r" b="b"/>
            <a:pathLst>
              <a:path w="3454127" h="631752">
                <a:moveTo>
                  <a:pt x="65639" y="0"/>
                </a:moveTo>
                <a:lnTo>
                  <a:pt x="3388487" y="0"/>
                </a:lnTo>
                <a:cubicBezTo>
                  <a:pt x="3424739" y="0"/>
                  <a:pt x="3454127" y="29388"/>
                  <a:pt x="3454127" y="65639"/>
                </a:cubicBezTo>
                <a:lnTo>
                  <a:pt x="3454127" y="566113"/>
                </a:lnTo>
                <a:cubicBezTo>
                  <a:pt x="3454127" y="602365"/>
                  <a:pt x="3424739" y="631752"/>
                  <a:pt x="3388487" y="631752"/>
                </a:cubicBezTo>
                <a:lnTo>
                  <a:pt x="65639" y="631752"/>
                </a:lnTo>
                <a:cubicBezTo>
                  <a:pt x="29412" y="631752"/>
                  <a:pt x="0" y="602340"/>
                  <a:pt x="0" y="566113"/>
                </a:cubicBezTo>
                <a:lnTo>
                  <a:pt x="0" y="65639"/>
                </a:lnTo>
                <a:cubicBezTo>
                  <a:pt x="0" y="29412"/>
                  <a:pt x="29412" y="0"/>
                  <a:pt x="65639" y="0"/>
                </a:cubicBezTo>
                <a:close/>
              </a:path>
            </a:pathLst>
          </a:custGeom>
          <a:solidFill>
            <a:srgbClr val="FF7043">
              <a:alpha val="10196"/>
            </a:srgbClr>
          </a:solidFill>
          <a:ln w="12700">
            <a:solidFill>
              <a:srgbClr val="FF7043">
                <a:alpha val="30196"/>
              </a:srgbClr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98934" y="1944485"/>
            <a:ext cx="3314649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b="1" dirty="0">
                <a:solidFill>
                  <a:srgbClr val="FF70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Struggle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98934" y="2174213"/>
            <a:ext cx="3314649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"Invalid input" errors when generating RSA keys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96377" y="2580339"/>
            <a:ext cx="3454127" cy="1025572"/>
          </a:xfrm>
          <a:custGeom>
            <a:avLst/>
            <a:gdLst/>
            <a:ahLst/>
            <a:cxnLst/>
            <a:rect l="l" t="t" r="r" b="b"/>
            <a:pathLst>
              <a:path w="3454127" h="1025572">
                <a:moveTo>
                  <a:pt x="65637" y="0"/>
                </a:moveTo>
                <a:lnTo>
                  <a:pt x="3388490" y="0"/>
                </a:lnTo>
                <a:cubicBezTo>
                  <a:pt x="3424740" y="0"/>
                  <a:pt x="3454127" y="29387"/>
                  <a:pt x="3454127" y="65637"/>
                </a:cubicBezTo>
                <a:lnTo>
                  <a:pt x="3454127" y="959935"/>
                </a:lnTo>
                <a:cubicBezTo>
                  <a:pt x="3454127" y="996185"/>
                  <a:pt x="3424740" y="1025572"/>
                  <a:pt x="3388490" y="1025572"/>
                </a:cubicBezTo>
                <a:lnTo>
                  <a:pt x="65637" y="1025572"/>
                </a:lnTo>
                <a:cubicBezTo>
                  <a:pt x="29387" y="1025572"/>
                  <a:pt x="0" y="996185"/>
                  <a:pt x="0" y="959935"/>
                </a:cubicBezTo>
                <a:lnTo>
                  <a:pt x="0" y="65637"/>
                </a:lnTo>
                <a:cubicBezTo>
                  <a:pt x="0" y="29387"/>
                  <a:pt x="29387" y="0"/>
                  <a:pt x="65637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598934" y="2682896"/>
            <a:ext cx="3314649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Lesson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98934" y="2912624"/>
            <a:ext cx="3314649" cy="5907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Always verify you're in </a:t>
            </a:r>
            <a:pPr>
              <a:lnSpc>
                <a:spcPct val="130000"/>
              </a:lnSpc>
            </a:pPr>
            <a:r>
              <a:rPr lang="en-US" sz="1034" b="1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global configuration mode (conf t)</a:t>
            </a:r>
            <a:pPr>
              <a:lnSpc>
                <a:spcPct val="130000"/>
              </a:lnSpc>
            </a:pPr>
            <a:r>
              <a:rPr lang="en-US" sz="1034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before executing global commands. CLI context determines available command sets.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234074" y="1214277"/>
            <a:ext cx="3741287" cy="2691101"/>
          </a:xfrm>
          <a:custGeom>
            <a:avLst/>
            <a:gdLst/>
            <a:ahLst/>
            <a:cxnLst/>
            <a:rect l="l" t="t" r="r" b="b"/>
            <a:pathLst>
              <a:path w="3741287" h="2691101">
                <a:moveTo>
                  <a:pt x="32818" y="0"/>
                </a:moveTo>
                <a:lnTo>
                  <a:pt x="3675651" y="0"/>
                </a:lnTo>
                <a:cubicBezTo>
                  <a:pt x="3711900" y="0"/>
                  <a:pt x="3741287" y="29386"/>
                  <a:pt x="3741287" y="65636"/>
                </a:cubicBezTo>
                <a:lnTo>
                  <a:pt x="3741287" y="2625465"/>
                </a:lnTo>
                <a:cubicBezTo>
                  <a:pt x="3741287" y="2661690"/>
                  <a:pt x="3711876" y="2691101"/>
                  <a:pt x="3675651" y="2691101"/>
                </a:cubicBezTo>
                <a:lnTo>
                  <a:pt x="32818" y="2691101"/>
                </a:lnTo>
                <a:cubicBezTo>
                  <a:pt x="14693" y="2691101"/>
                  <a:pt x="0" y="2676408"/>
                  <a:pt x="0" y="2658283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4234074" y="1214277"/>
            <a:ext cx="32818" cy="2691101"/>
          </a:xfrm>
          <a:custGeom>
            <a:avLst/>
            <a:gdLst/>
            <a:ahLst/>
            <a:cxnLst/>
            <a:rect l="l" t="t" r="r" b="b"/>
            <a:pathLst>
              <a:path w="32818" h="2691101">
                <a:moveTo>
                  <a:pt x="32818" y="0"/>
                </a:moveTo>
                <a:lnTo>
                  <a:pt x="32818" y="0"/>
                </a:lnTo>
                <a:lnTo>
                  <a:pt x="32818" y="2691101"/>
                </a:lnTo>
                <a:lnTo>
                  <a:pt x="32818" y="2691101"/>
                </a:lnTo>
                <a:cubicBezTo>
                  <a:pt x="14693" y="2691101"/>
                  <a:pt x="0" y="2676408"/>
                  <a:pt x="0" y="2658283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18" name="Shape 16"/>
          <p:cNvSpPr/>
          <p:nvPr/>
        </p:nvSpPr>
        <p:spPr>
          <a:xfrm>
            <a:off x="4381756" y="1345550"/>
            <a:ext cx="393820" cy="393820"/>
          </a:xfrm>
          <a:custGeom>
            <a:avLst/>
            <a:gdLst/>
            <a:ahLst/>
            <a:cxnLst/>
            <a:rect l="l" t="t" r="r" b="b"/>
            <a:pathLst>
              <a:path w="393820" h="393820">
                <a:moveTo>
                  <a:pt x="65638" y="0"/>
                </a:moveTo>
                <a:lnTo>
                  <a:pt x="328182" y="0"/>
                </a:lnTo>
                <a:cubicBezTo>
                  <a:pt x="364408" y="0"/>
                  <a:pt x="393820" y="29411"/>
                  <a:pt x="393820" y="65638"/>
                </a:cubicBezTo>
                <a:lnTo>
                  <a:pt x="393820" y="328182"/>
                </a:lnTo>
                <a:cubicBezTo>
                  <a:pt x="393820" y="364408"/>
                  <a:pt x="364408" y="393820"/>
                  <a:pt x="328182" y="393820"/>
                </a:cubicBezTo>
                <a:lnTo>
                  <a:pt x="65638" y="393820"/>
                </a:lnTo>
                <a:cubicBezTo>
                  <a:pt x="29411" y="393820"/>
                  <a:pt x="0" y="364408"/>
                  <a:pt x="0" y="328182"/>
                </a:cubicBezTo>
                <a:lnTo>
                  <a:pt x="0" y="65638"/>
                </a:lnTo>
                <a:cubicBezTo>
                  <a:pt x="0" y="29387"/>
                  <a:pt x="29387" y="0"/>
                  <a:pt x="65638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4458546" y="1411187"/>
            <a:ext cx="336388" cy="262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5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874031" y="1427596"/>
            <a:ext cx="1796802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2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Spanning Tree Behavior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385859" y="1841927"/>
            <a:ext cx="3454127" cy="631752"/>
          </a:xfrm>
          <a:custGeom>
            <a:avLst/>
            <a:gdLst/>
            <a:ahLst/>
            <a:cxnLst/>
            <a:rect l="l" t="t" r="r" b="b"/>
            <a:pathLst>
              <a:path w="3454127" h="631752">
                <a:moveTo>
                  <a:pt x="65639" y="0"/>
                </a:moveTo>
                <a:lnTo>
                  <a:pt x="3388487" y="0"/>
                </a:lnTo>
                <a:cubicBezTo>
                  <a:pt x="3424739" y="0"/>
                  <a:pt x="3454127" y="29388"/>
                  <a:pt x="3454127" y="65639"/>
                </a:cubicBezTo>
                <a:lnTo>
                  <a:pt x="3454127" y="566113"/>
                </a:lnTo>
                <a:cubicBezTo>
                  <a:pt x="3454127" y="602365"/>
                  <a:pt x="3424739" y="631752"/>
                  <a:pt x="3388487" y="631752"/>
                </a:cubicBezTo>
                <a:lnTo>
                  <a:pt x="65639" y="631752"/>
                </a:lnTo>
                <a:cubicBezTo>
                  <a:pt x="29412" y="631752"/>
                  <a:pt x="0" y="602340"/>
                  <a:pt x="0" y="566113"/>
                </a:cubicBezTo>
                <a:lnTo>
                  <a:pt x="0" y="65639"/>
                </a:lnTo>
                <a:cubicBezTo>
                  <a:pt x="0" y="29412"/>
                  <a:pt x="29412" y="0"/>
                  <a:pt x="65639" y="0"/>
                </a:cubicBezTo>
                <a:close/>
              </a:path>
            </a:pathLst>
          </a:custGeom>
          <a:solidFill>
            <a:srgbClr val="FF7043">
              <a:alpha val="10196"/>
            </a:srgbClr>
          </a:solidFill>
          <a:ln w="12700">
            <a:solidFill>
              <a:srgbClr val="FF7043">
                <a:alpha val="30196"/>
              </a:srgbClr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4488416" y="1944485"/>
            <a:ext cx="3314649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b="1" dirty="0">
                <a:solidFill>
                  <a:srgbClr val="FF70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Struggle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488416" y="2174213"/>
            <a:ext cx="3314649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DHCP failures due to port learning/listening delays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385859" y="2580339"/>
            <a:ext cx="3454127" cy="1025572"/>
          </a:xfrm>
          <a:custGeom>
            <a:avLst/>
            <a:gdLst/>
            <a:ahLst/>
            <a:cxnLst/>
            <a:rect l="l" t="t" r="r" b="b"/>
            <a:pathLst>
              <a:path w="3454127" h="1025572">
                <a:moveTo>
                  <a:pt x="65637" y="0"/>
                </a:moveTo>
                <a:lnTo>
                  <a:pt x="3388490" y="0"/>
                </a:lnTo>
                <a:cubicBezTo>
                  <a:pt x="3424740" y="0"/>
                  <a:pt x="3454127" y="29387"/>
                  <a:pt x="3454127" y="65637"/>
                </a:cubicBezTo>
                <a:lnTo>
                  <a:pt x="3454127" y="959935"/>
                </a:lnTo>
                <a:cubicBezTo>
                  <a:pt x="3454127" y="996185"/>
                  <a:pt x="3424740" y="1025572"/>
                  <a:pt x="3388490" y="1025572"/>
                </a:cubicBezTo>
                <a:lnTo>
                  <a:pt x="65637" y="1025572"/>
                </a:lnTo>
                <a:cubicBezTo>
                  <a:pt x="29387" y="1025572"/>
                  <a:pt x="0" y="996185"/>
                  <a:pt x="0" y="959935"/>
                </a:cubicBezTo>
                <a:lnTo>
                  <a:pt x="0" y="65637"/>
                </a:lnTo>
                <a:cubicBezTo>
                  <a:pt x="0" y="29387"/>
                  <a:pt x="29387" y="0"/>
                  <a:pt x="65637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4488416" y="2682896"/>
            <a:ext cx="3314649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Lesson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488416" y="2912624"/>
            <a:ext cx="3314649" cy="5907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Apply </a:t>
            </a:r>
            <a:pPr>
              <a:lnSpc>
                <a:spcPct val="130000"/>
              </a:lnSpc>
            </a:pPr>
            <a:r>
              <a:rPr lang="en-US" sz="1034" b="1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PortFast</a:t>
            </a:r>
            <a:pPr>
              <a:lnSpc>
                <a:spcPct val="130000"/>
              </a:lnSpc>
            </a:pPr>
            <a:r>
              <a:rPr lang="en-US" sz="1034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on access ports connecting to end hosts. This bypasses STP learning states for immediate connectivity.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123684" y="1214277"/>
            <a:ext cx="3741287" cy="2691101"/>
          </a:xfrm>
          <a:custGeom>
            <a:avLst/>
            <a:gdLst/>
            <a:ahLst/>
            <a:cxnLst/>
            <a:rect l="l" t="t" r="r" b="b"/>
            <a:pathLst>
              <a:path w="3741287" h="2691101">
                <a:moveTo>
                  <a:pt x="32818" y="0"/>
                </a:moveTo>
                <a:lnTo>
                  <a:pt x="3675651" y="0"/>
                </a:lnTo>
                <a:cubicBezTo>
                  <a:pt x="3711900" y="0"/>
                  <a:pt x="3741287" y="29386"/>
                  <a:pt x="3741287" y="65636"/>
                </a:cubicBezTo>
                <a:lnTo>
                  <a:pt x="3741287" y="2625465"/>
                </a:lnTo>
                <a:cubicBezTo>
                  <a:pt x="3741287" y="2661690"/>
                  <a:pt x="3711876" y="2691101"/>
                  <a:pt x="3675651" y="2691101"/>
                </a:cubicBezTo>
                <a:lnTo>
                  <a:pt x="32818" y="2691101"/>
                </a:lnTo>
                <a:cubicBezTo>
                  <a:pt x="14693" y="2691101"/>
                  <a:pt x="0" y="2676408"/>
                  <a:pt x="0" y="2658283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8123684" y="1214277"/>
            <a:ext cx="32818" cy="2691101"/>
          </a:xfrm>
          <a:custGeom>
            <a:avLst/>
            <a:gdLst/>
            <a:ahLst/>
            <a:cxnLst/>
            <a:rect l="l" t="t" r="r" b="b"/>
            <a:pathLst>
              <a:path w="32818" h="2691101">
                <a:moveTo>
                  <a:pt x="32818" y="0"/>
                </a:moveTo>
                <a:lnTo>
                  <a:pt x="32818" y="0"/>
                </a:lnTo>
                <a:lnTo>
                  <a:pt x="32818" y="2691101"/>
                </a:lnTo>
                <a:lnTo>
                  <a:pt x="32818" y="2691101"/>
                </a:lnTo>
                <a:cubicBezTo>
                  <a:pt x="14693" y="2691101"/>
                  <a:pt x="0" y="2676408"/>
                  <a:pt x="0" y="2658283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29" name="Shape 27"/>
          <p:cNvSpPr/>
          <p:nvPr/>
        </p:nvSpPr>
        <p:spPr>
          <a:xfrm>
            <a:off x="8271366" y="1345550"/>
            <a:ext cx="393820" cy="393820"/>
          </a:xfrm>
          <a:custGeom>
            <a:avLst/>
            <a:gdLst/>
            <a:ahLst/>
            <a:cxnLst/>
            <a:rect l="l" t="t" r="r" b="b"/>
            <a:pathLst>
              <a:path w="393820" h="393820">
                <a:moveTo>
                  <a:pt x="65638" y="0"/>
                </a:moveTo>
                <a:lnTo>
                  <a:pt x="328182" y="0"/>
                </a:lnTo>
                <a:cubicBezTo>
                  <a:pt x="364408" y="0"/>
                  <a:pt x="393820" y="29411"/>
                  <a:pt x="393820" y="65638"/>
                </a:cubicBezTo>
                <a:lnTo>
                  <a:pt x="393820" y="328182"/>
                </a:lnTo>
                <a:cubicBezTo>
                  <a:pt x="393820" y="364408"/>
                  <a:pt x="364408" y="393820"/>
                  <a:pt x="328182" y="393820"/>
                </a:cubicBezTo>
                <a:lnTo>
                  <a:pt x="65638" y="393820"/>
                </a:lnTo>
                <a:cubicBezTo>
                  <a:pt x="29411" y="393820"/>
                  <a:pt x="0" y="364408"/>
                  <a:pt x="0" y="328182"/>
                </a:cubicBezTo>
                <a:lnTo>
                  <a:pt x="0" y="65638"/>
                </a:lnTo>
                <a:cubicBezTo>
                  <a:pt x="0" y="29387"/>
                  <a:pt x="29387" y="0"/>
                  <a:pt x="65638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8347259" y="1411187"/>
            <a:ext cx="336388" cy="262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5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763641" y="1427596"/>
            <a:ext cx="2198826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2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Port-Channel Build Sequence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275469" y="1841927"/>
            <a:ext cx="3454127" cy="631752"/>
          </a:xfrm>
          <a:custGeom>
            <a:avLst/>
            <a:gdLst/>
            <a:ahLst/>
            <a:cxnLst/>
            <a:rect l="l" t="t" r="r" b="b"/>
            <a:pathLst>
              <a:path w="3454127" h="631752">
                <a:moveTo>
                  <a:pt x="65639" y="0"/>
                </a:moveTo>
                <a:lnTo>
                  <a:pt x="3388487" y="0"/>
                </a:lnTo>
                <a:cubicBezTo>
                  <a:pt x="3424739" y="0"/>
                  <a:pt x="3454127" y="29388"/>
                  <a:pt x="3454127" y="65639"/>
                </a:cubicBezTo>
                <a:lnTo>
                  <a:pt x="3454127" y="566113"/>
                </a:lnTo>
                <a:cubicBezTo>
                  <a:pt x="3454127" y="602365"/>
                  <a:pt x="3424739" y="631752"/>
                  <a:pt x="3388487" y="631752"/>
                </a:cubicBezTo>
                <a:lnTo>
                  <a:pt x="65639" y="631752"/>
                </a:lnTo>
                <a:cubicBezTo>
                  <a:pt x="29412" y="631752"/>
                  <a:pt x="0" y="602340"/>
                  <a:pt x="0" y="566113"/>
                </a:cubicBezTo>
                <a:lnTo>
                  <a:pt x="0" y="65639"/>
                </a:lnTo>
                <a:cubicBezTo>
                  <a:pt x="0" y="29412"/>
                  <a:pt x="29412" y="0"/>
                  <a:pt x="65639" y="0"/>
                </a:cubicBezTo>
                <a:close/>
              </a:path>
            </a:pathLst>
          </a:custGeom>
          <a:solidFill>
            <a:srgbClr val="FF7043">
              <a:alpha val="10196"/>
            </a:srgbClr>
          </a:solidFill>
          <a:ln w="12700">
            <a:solidFill>
              <a:srgbClr val="FF7043">
                <a:alpha val="30196"/>
              </a:srgbClr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8378026" y="1944485"/>
            <a:ext cx="3314649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b="1" dirty="0">
                <a:solidFill>
                  <a:srgbClr val="FF70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Struggle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378026" y="2174213"/>
            <a:ext cx="3314649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Ports suspended due to configuration mismatches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275469" y="2580339"/>
            <a:ext cx="3454127" cy="1025572"/>
          </a:xfrm>
          <a:custGeom>
            <a:avLst/>
            <a:gdLst/>
            <a:ahLst/>
            <a:cxnLst/>
            <a:rect l="l" t="t" r="r" b="b"/>
            <a:pathLst>
              <a:path w="3454127" h="1025572">
                <a:moveTo>
                  <a:pt x="65637" y="0"/>
                </a:moveTo>
                <a:lnTo>
                  <a:pt x="3388490" y="0"/>
                </a:lnTo>
                <a:cubicBezTo>
                  <a:pt x="3424740" y="0"/>
                  <a:pt x="3454127" y="29387"/>
                  <a:pt x="3454127" y="65637"/>
                </a:cubicBezTo>
                <a:lnTo>
                  <a:pt x="3454127" y="959935"/>
                </a:lnTo>
                <a:cubicBezTo>
                  <a:pt x="3454127" y="996185"/>
                  <a:pt x="3424740" y="1025572"/>
                  <a:pt x="3388490" y="1025572"/>
                </a:cubicBezTo>
                <a:lnTo>
                  <a:pt x="65637" y="1025572"/>
                </a:lnTo>
                <a:cubicBezTo>
                  <a:pt x="29387" y="1025572"/>
                  <a:pt x="0" y="996185"/>
                  <a:pt x="0" y="959935"/>
                </a:cubicBezTo>
                <a:lnTo>
                  <a:pt x="0" y="65637"/>
                </a:lnTo>
                <a:cubicBezTo>
                  <a:pt x="0" y="29387"/>
                  <a:pt x="29387" y="0"/>
                  <a:pt x="65637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8378026" y="2682896"/>
            <a:ext cx="3314649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Lesson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378026" y="2912624"/>
            <a:ext cx="3314649" cy="5907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Always build Port-Channels from the </a:t>
            </a:r>
            <a:pPr>
              <a:lnSpc>
                <a:spcPct val="130000"/>
              </a:lnSpc>
            </a:pPr>
            <a:r>
              <a:rPr lang="en-US" sz="1034" b="1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virtual interface down</a:t>
            </a:r>
            <a:pPr>
              <a:lnSpc>
                <a:spcPct val="130000"/>
              </a:lnSpc>
            </a:pPr>
            <a:r>
              <a:rPr lang="en-US" sz="1034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Default physical ports first, then configure Port-Channel, then add members.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344592" y="4036651"/>
            <a:ext cx="3741287" cy="2494191"/>
          </a:xfrm>
          <a:custGeom>
            <a:avLst/>
            <a:gdLst/>
            <a:ahLst/>
            <a:cxnLst/>
            <a:rect l="l" t="t" r="r" b="b"/>
            <a:pathLst>
              <a:path w="3741287" h="2494191">
                <a:moveTo>
                  <a:pt x="32818" y="0"/>
                </a:moveTo>
                <a:lnTo>
                  <a:pt x="3675640" y="0"/>
                </a:lnTo>
                <a:cubicBezTo>
                  <a:pt x="3711895" y="0"/>
                  <a:pt x="3741287" y="29391"/>
                  <a:pt x="3741287" y="65647"/>
                </a:cubicBezTo>
                <a:lnTo>
                  <a:pt x="3741287" y="2428544"/>
                </a:lnTo>
                <a:cubicBezTo>
                  <a:pt x="3741287" y="2464800"/>
                  <a:pt x="3711895" y="2494191"/>
                  <a:pt x="3675640" y="2494191"/>
                </a:cubicBezTo>
                <a:lnTo>
                  <a:pt x="32818" y="2494191"/>
                </a:lnTo>
                <a:cubicBezTo>
                  <a:pt x="14693" y="2494191"/>
                  <a:pt x="0" y="2479498"/>
                  <a:pt x="0" y="2461373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344592" y="4036651"/>
            <a:ext cx="32818" cy="2494191"/>
          </a:xfrm>
          <a:custGeom>
            <a:avLst/>
            <a:gdLst/>
            <a:ahLst/>
            <a:cxnLst/>
            <a:rect l="l" t="t" r="r" b="b"/>
            <a:pathLst>
              <a:path w="32818" h="2494191">
                <a:moveTo>
                  <a:pt x="32818" y="0"/>
                </a:moveTo>
                <a:lnTo>
                  <a:pt x="32818" y="0"/>
                </a:lnTo>
                <a:lnTo>
                  <a:pt x="32818" y="2494191"/>
                </a:lnTo>
                <a:lnTo>
                  <a:pt x="32818" y="2494191"/>
                </a:lnTo>
                <a:cubicBezTo>
                  <a:pt x="14693" y="2494191"/>
                  <a:pt x="0" y="2479498"/>
                  <a:pt x="0" y="2461373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40" name="Shape 38"/>
          <p:cNvSpPr/>
          <p:nvPr/>
        </p:nvSpPr>
        <p:spPr>
          <a:xfrm>
            <a:off x="492275" y="4167925"/>
            <a:ext cx="393820" cy="393820"/>
          </a:xfrm>
          <a:custGeom>
            <a:avLst/>
            <a:gdLst/>
            <a:ahLst/>
            <a:cxnLst/>
            <a:rect l="l" t="t" r="r" b="b"/>
            <a:pathLst>
              <a:path w="393820" h="393820">
                <a:moveTo>
                  <a:pt x="65638" y="0"/>
                </a:moveTo>
                <a:lnTo>
                  <a:pt x="328182" y="0"/>
                </a:lnTo>
                <a:cubicBezTo>
                  <a:pt x="364408" y="0"/>
                  <a:pt x="393820" y="29411"/>
                  <a:pt x="393820" y="65638"/>
                </a:cubicBezTo>
                <a:lnTo>
                  <a:pt x="393820" y="328182"/>
                </a:lnTo>
                <a:cubicBezTo>
                  <a:pt x="393820" y="364408"/>
                  <a:pt x="364408" y="393820"/>
                  <a:pt x="328182" y="393820"/>
                </a:cubicBezTo>
                <a:lnTo>
                  <a:pt x="65638" y="393820"/>
                </a:lnTo>
                <a:cubicBezTo>
                  <a:pt x="29411" y="393820"/>
                  <a:pt x="0" y="364408"/>
                  <a:pt x="0" y="328182"/>
                </a:cubicBezTo>
                <a:lnTo>
                  <a:pt x="0" y="65638"/>
                </a:lnTo>
                <a:cubicBezTo>
                  <a:pt x="0" y="29387"/>
                  <a:pt x="29387" y="0"/>
                  <a:pt x="65638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568295" y="4233561"/>
            <a:ext cx="336388" cy="262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5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04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984549" y="4249970"/>
            <a:ext cx="2978261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2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OSPF Router-ID &amp; Physical Connectivity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496377" y="4664301"/>
            <a:ext cx="3454127" cy="631752"/>
          </a:xfrm>
          <a:custGeom>
            <a:avLst/>
            <a:gdLst/>
            <a:ahLst/>
            <a:cxnLst/>
            <a:rect l="l" t="t" r="r" b="b"/>
            <a:pathLst>
              <a:path w="3454127" h="631752">
                <a:moveTo>
                  <a:pt x="65639" y="0"/>
                </a:moveTo>
                <a:lnTo>
                  <a:pt x="3388487" y="0"/>
                </a:lnTo>
                <a:cubicBezTo>
                  <a:pt x="3424739" y="0"/>
                  <a:pt x="3454127" y="29388"/>
                  <a:pt x="3454127" y="65639"/>
                </a:cubicBezTo>
                <a:lnTo>
                  <a:pt x="3454127" y="566113"/>
                </a:lnTo>
                <a:cubicBezTo>
                  <a:pt x="3454127" y="602365"/>
                  <a:pt x="3424739" y="631752"/>
                  <a:pt x="3388487" y="631752"/>
                </a:cubicBezTo>
                <a:lnTo>
                  <a:pt x="65639" y="631752"/>
                </a:lnTo>
                <a:cubicBezTo>
                  <a:pt x="29412" y="631752"/>
                  <a:pt x="0" y="602340"/>
                  <a:pt x="0" y="566113"/>
                </a:cubicBezTo>
                <a:lnTo>
                  <a:pt x="0" y="65639"/>
                </a:lnTo>
                <a:cubicBezTo>
                  <a:pt x="0" y="29412"/>
                  <a:pt x="29412" y="0"/>
                  <a:pt x="65639" y="0"/>
                </a:cubicBezTo>
                <a:close/>
              </a:path>
            </a:pathLst>
          </a:custGeom>
          <a:solidFill>
            <a:srgbClr val="FF7043">
              <a:alpha val="10196"/>
            </a:srgbClr>
          </a:solidFill>
          <a:ln w="12700">
            <a:solidFill>
              <a:srgbClr val="FF7043">
                <a:alpha val="30196"/>
              </a:srgbClr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598934" y="4766859"/>
            <a:ext cx="3314649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b="1" dirty="0">
                <a:solidFill>
                  <a:srgbClr val="FF70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Struggle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598934" y="4996587"/>
            <a:ext cx="3314649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OSPF adjacency wouldn't form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496377" y="5402713"/>
            <a:ext cx="3454127" cy="828662"/>
          </a:xfrm>
          <a:custGeom>
            <a:avLst/>
            <a:gdLst/>
            <a:ahLst/>
            <a:cxnLst/>
            <a:rect l="l" t="t" r="r" b="b"/>
            <a:pathLst>
              <a:path w="3454127" h="828662">
                <a:moveTo>
                  <a:pt x="65638" y="0"/>
                </a:moveTo>
                <a:lnTo>
                  <a:pt x="3388488" y="0"/>
                </a:lnTo>
                <a:cubicBezTo>
                  <a:pt x="3424739" y="0"/>
                  <a:pt x="3454127" y="29387"/>
                  <a:pt x="3454127" y="65638"/>
                </a:cubicBezTo>
                <a:lnTo>
                  <a:pt x="3454127" y="763024"/>
                </a:lnTo>
                <a:cubicBezTo>
                  <a:pt x="3454127" y="799275"/>
                  <a:pt x="3424739" y="828662"/>
                  <a:pt x="3388488" y="828662"/>
                </a:cubicBezTo>
                <a:lnTo>
                  <a:pt x="65638" y="828662"/>
                </a:lnTo>
                <a:cubicBezTo>
                  <a:pt x="29387" y="828662"/>
                  <a:pt x="0" y="799275"/>
                  <a:pt x="0" y="763024"/>
                </a:cubicBezTo>
                <a:lnTo>
                  <a:pt x="0" y="65638"/>
                </a:lnTo>
                <a:cubicBezTo>
                  <a:pt x="0" y="29412"/>
                  <a:pt x="29412" y="0"/>
                  <a:pt x="65638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47" name="Text 45"/>
          <p:cNvSpPr/>
          <p:nvPr/>
        </p:nvSpPr>
        <p:spPr>
          <a:xfrm>
            <a:off x="598934" y="5505271"/>
            <a:ext cx="3314649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Lesson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598934" y="5734999"/>
            <a:ext cx="3314649" cy="393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Verify </a:t>
            </a:r>
            <a:pPr>
              <a:lnSpc>
                <a:spcPct val="130000"/>
              </a:lnSpc>
            </a:pPr>
            <a:r>
              <a:rPr lang="en-US" sz="1034" b="1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physical cabling matches topology</a:t>
            </a:r>
            <a:pPr>
              <a:lnSpc>
                <a:spcPct val="130000"/>
              </a:lnSpc>
            </a:pPr>
            <a:r>
              <a:rPr lang="en-US" sz="1034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always assign explicit Router-ID for OSPF stability.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4234074" y="4036651"/>
            <a:ext cx="3741287" cy="2494191"/>
          </a:xfrm>
          <a:custGeom>
            <a:avLst/>
            <a:gdLst/>
            <a:ahLst/>
            <a:cxnLst/>
            <a:rect l="l" t="t" r="r" b="b"/>
            <a:pathLst>
              <a:path w="3741287" h="2494191">
                <a:moveTo>
                  <a:pt x="32818" y="0"/>
                </a:moveTo>
                <a:lnTo>
                  <a:pt x="3675640" y="0"/>
                </a:lnTo>
                <a:cubicBezTo>
                  <a:pt x="3711895" y="0"/>
                  <a:pt x="3741287" y="29391"/>
                  <a:pt x="3741287" y="65647"/>
                </a:cubicBezTo>
                <a:lnTo>
                  <a:pt x="3741287" y="2428544"/>
                </a:lnTo>
                <a:cubicBezTo>
                  <a:pt x="3741287" y="2464800"/>
                  <a:pt x="3711895" y="2494191"/>
                  <a:pt x="3675640" y="2494191"/>
                </a:cubicBezTo>
                <a:lnTo>
                  <a:pt x="32818" y="2494191"/>
                </a:lnTo>
                <a:cubicBezTo>
                  <a:pt x="14693" y="2494191"/>
                  <a:pt x="0" y="2479498"/>
                  <a:pt x="0" y="2461373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37474F">
              <a:alpha val="30196"/>
            </a:srgbClr>
          </a:solidFill>
          <a:ln/>
        </p:spPr>
      </p:sp>
      <p:sp>
        <p:nvSpPr>
          <p:cNvPr id="50" name="Shape 48"/>
          <p:cNvSpPr/>
          <p:nvPr/>
        </p:nvSpPr>
        <p:spPr>
          <a:xfrm>
            <a:off x="4234074" y="4036651"/>
            <a:ext cx="32818" cy="2494191"/>
          </a:xfrm>
          <a:custGeom>
            <a:avLst/>
            <a:gdLst/>
            <a:ahLst/>
            <a:cxnLst/>
            <a:rect l="l" t="t" r="r" b="b"/>
            <a:pathLst>
              <a:path w="32818" h="2494191">
                <a:moveTo>
                  <a:pt x="32818" y="0"/>
                </a:moveTo>
                <a:lnTo>
                  <a:pt x="32818" y="0"/>
                </a:lnTo>
                <a:lnTo>
                  <a:pt x="32818" y="2494191"/>
                </a:lnTo>
                <a:lnTo>
                  <a:pt x="32818" y="2494191"/>
                </a:lnTo>
                <a:cubicBezTo>
                  <a:pt x="14693" y="2494191"/>
                  <a:pt x="0" y="2479498"/>
                  <a:pt x="0" y="2461373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4DB6AC"/>
          </a:solidFill>
          <a:ln/>
        </p:spPr>
      </p:sp>
      <p:sp>
        <p:nvSpPr>
          <p:cNvPr id="51" name="Shape 49"/>
          <p:cNvSpPr/>
          <p:nvPr/>
        </p:nvSpPr>
        <p:spPr>
          <a:xfrm>
            <a:off x="4381756" y="4167925"/>
            <a:ext cx="393820" cy="393820"/>
          </a:xfrm>
          <a:custGeom>
            <a:avLst/>
            <a:gdLst/>
            <a:ahLst/>
            <a:cxnLst/>
            <a:rect l="l" t="t" r="r" b="b"/>
            <a:pathLst>
              <a:path w="393820" h="393820">
                <a:moveTo>
                  <a:pt x="65638" y="0"/>
                </a:moveTo>
                <a:lnTo>
                  <a:pt x="328182" y="0"/>
                </a:lnTo>
                <a:cubicBezTo>
                  <a:pt x="364408" y="0"/>
                  <a:pt x="393820" y="29411"/>
                  <a:pt x="393820" y="65638"/>
                </a:cubicBezTo>
                <a:lnTo>
                  <a:pt x="393820" y="328182"/>
                </a:lnTo>
                <a:cubicBezTo>
                  <a:pt x="393820" y="364408"/>
                  <a:pt x="364408" y="393820"/>
                  <a:pt x="328182" y="393820"/>
                </a:cubicBezTo>
                <a:lnTo>
                  <a:pt x="65638" y="393820"/>
                </a:lnTo>
                <a:cubicBezTo>
                  <a:pt x="29411" y="393820"/>
                  <a:pt x="0" y="364408"/>
                  <a:pt x="0" y="328182"/>
                </a:cubicBezTo>
                <a:lnTo>
                  <a:pt x="0" y="65638"/>
                </a:lnTo>
                <a:cubicBezTo>
                  <a:pt x="0" y="29387"/>
                  <a:pt x="29387" y="0"/>
                  <a:pt x="65638" y="0"/>
                </a:cubicBezTo>
                <a:close/>
              </a:path>
            </a:pathLst>
          </a:custGeom>
          <a:solidFill>
            <a:srgbClr val="4DB6AC">
              <a:alpha val="20000"/>
            </a:srgbClr>
          </a:solidFill>
          <a:ln/>
        </p:spPr>
      </p:sp>
      <p:sp>
        <p:nvSpPr>
          <p:cNvPr id="52" name="Text 50"/>
          <p:cNvSpPr/>
          <p:nvPr/>
        </p:nvSpPr>
        <p:spPr>
          <a:xfrm>
            <a:off x="4459059" y="4233561"/>
            <a:ext cx="336388" cy="262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50" b="1" dirty="0">
                <a:solidFill>
                  <a:srgbClr val="4DB6A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05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4874031" y="4249970"/>
            <a:ext cx="1567074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2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NAT Scope Planning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4385859" y="4664301"/>
            <a:ext cx="3454127" cy="631752"/>
          </a:xfrm>
          <a:custGeom>
            <a:avLst/>
            <a:gdLst/>
            <a:ahLst/>
            <a:cxnLst/>
            <a:rect l="l" t="t" r="r" b="b"/>
            <a:pathLst>
              <a:path w="3454127" h="631752">
                <a:moveTo>
                  <a:pt x="65639" y="0"/>
                </a:moveTo>
                <a:lnTo>
                  <a:pt x="3388487" y="0"/>
                </a:lnTo>
                <a:cubicBezTo>
                  <a:pt x="3424739" y="0"/>
                  <a:pt x="3454127" y="29388"/>
                  <a:pt x="3454127" y="65639"/>
                </a:cubicBezTo>
                <a:lnTo>
                  <a:pt x="3454127" y="566113"/>
                </a:lnTo>
                <a:cubicBezTo>
                  <a:pt x="3454127" y="602365"/>
                  <a:pt x="3424739" y="631752"/>
                  <a:pt x="3388487" y="631752"/>
                </a:cubicBezTo>
                <a:lnTo>
                  <a:pt x="65639" y="631752"/>
                </a:lnTo>
                <a:cubicBezTo>
                  <a:pt x="29412" y="631752"/>
                  <a:pt x="0" y="602340"/>
                  <a:pt x="0" y="566113"/>
                </a:cubicBezTo>
                <a:lnTo>
                  <a:pt x="0" y="65639"/>
                </a:lnTo>
                <a:cubicBezTo>
                  <a:pt x="0" y="29412"/>
                  <a:pt x="29412" y="0"/>
                  <a:pt x="65639" y="0"/>
                </a:cubicBezTo>
                <a:close/>
              </a:path>
            </a:pathLst>
          </a:custGeom>
          <a:solidFill>
            <a:srgbClr val="FF7043">
              <a:alpha val="10196"/>
            </a:srgbClr>
          </a:solidFill>
          <a:ln w="12700">
            <a:solidFill>
              <a:srgbClr val="FF7043">
                <a:alpha val="30196"/>
              </a:srgbClr>
            </a:solidFill>
            <a:prstDash val="solid"/>
          </a:ln>
        </p:spPr>
      </p:sp>
      <p:sp>
        <p:nvSpPr>
          <p:cNvPr id="55" name="Text 53"/>
          <p:cNvSpPr/>
          <p:nvPr/>
        </p:nvSpPr>
        <p:spPr>
          <a:xfrm>
            <a:off x="4488416" y="4766859"/>
            <a:ext cx="3314649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b="1" dirty="0">
                <a:solidFill>
                  <a:srgbClr val="FF70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Struggle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4488416" y="4996587"/>
            <a:ext cx="3314649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"Destination host unreachable" errors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4385859" y="5402713"/>
            <a:ext cx="3454127" cy="828662"/>
          </a:xfrm>
          <a:custGeom>
            <a:avLst/>
            <a:gdLst/>
            <a:ahLst/>
            <a:cxnLst/>
            <a:rect l="l" t="t" r="r" b="b"/>
            <a:pathLst>
              <a:path w="3454127" h="828662">
                <a:moveTo>
                  <a:pt x="65638" y="0"/>
                </a:moveTo>
                <a:lnTo>
                  <a:pt x="3388488" y="0"/>
                </a:lnTo>
                <a:cubicBezTo>
                  <a:pt x="3424739" y="0"/>
                  <a:pt x="3454127" y="29387"/>
                  <a:pt x="3454127" y="65638"/>
                </a:cubicBezTo>
                <a:lnTo>
                  <a:pt x="3454127" y="763024"/>
                </a:lnTo>
                <a:cubicBezTo>
                  <a:pt x="3454127" y="799275"/>
                  <a:pt x="3424739" y="828662"/>
                  <a:pt x="3388488" y="828662"/>
                </a:cubicBezTo>
                <a:lnTo>
                  <a:pt x="65638" y="828662"/>
                </a:lnTo>
                <a:cubicBezTo>
                  <a:pt x="29387" y="828662"/>
                  <a:pt x="0" y="799275"/>
                  <a:pt x="0" y="763024"/>
                </a:cubicBezTo>
                <a:lnTo>
                  <a:pt x="0" y="65638"/>
                </a:lnTo>
                <a:cubicBezTo>
                  <a:pt x="0" y="29412"/>
                  <a:pt x="29412" y="0"/>
                  <a:pt x="65638" y="0"/>
                </a:cubicBezTo>
                <a:close/>
              </a:path>
            </a:pathLst>
          </a:custGeom>
          <a:solidFill>
            <a:srgbClr val="4DB6AC">
              <a:alpha val="10196"/>
            </a:srgbClr>
          </a:solidFill>
          <a:ln w="12700">
            <a:solidFill>
              <a:srgbClr val="4DB6AC">
                <a:alpha val="30196"/>
              </a:srgbClr>
            </a:solidFill>
            <a:prstDash val="solid"/>
          </a:ln>
        </p:spPr>
      </p:sp>
      <p:sp>
        <p:nvSpPr>
          <p:cNvPr id="58" name="Text 56"/>
          <p:cNvSpPr/>
          <p:nvPr/>
        </p:nvSpPr>
        <p:spPr>
          <a:xfrm>
            <a:off x="4488416" y="5505271"/>
            <a:ext cx="3314649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b="1" dirty="0">
                <a:solidFill>
                  <a:srgbClr val="4DB6A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Lesson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4488416" y="5734999"/>
            <a:ext cx="3314649" cy="393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Ensure </a:t>
            </a:r>
            <a:pPr>
              <a:lnSpc>
                <a:spcPct val="130000"/>
              </a:lnSpc>
            </a:pPr>
            <a:r>
              <a:rPr lang="en-US" sz="1034" b="1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NAT ACL includes all internal subnets</a:t>
            </a:r>
            <a:pPr>
              <a:lnSpc>
                <a:spcPct val="130000"/>
              </a:lnSpc>
            </a:pPr>
            <a:r>
              <a:rPr lang="en-US" sz="1034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always configure a default route for internet egress.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8115479" y="4044856"/>
            <a:ext cx="3741287" cy="2477782"/>
          </a:xfrm>
          <a:custGeom>
            <a:avLst/>
            <a:gdLst/>
            <a:ahLst/>
            <a:cxnLst/>
            <a:rect l="l" t="t" r="r" b="b"/>
            <a:pathLst>
              <a:path w="3741287" h="2477782">
                <a:moveTo>
                  <a:pt x="65636" y="0"/>
                </a:moveTo>
                <a:lnTo>
                  <a:pt x="3675650" y="0"/>
                </a:lnTo>
                <a:cubicBezTo>
                  <a:pt x="3711900" y="0"/>
                  <a:pt x="3741287" y="29386"/>
                  <a:pt x="3741287" y="65636"/>
                </a:cubicBezTo>
                <a:lnTo>
                  <a:pt x="3741287" y="2412146"/>
                </a:lnTo>
                <a:cubicBezTo>
                  <a:pt x="3741287" y="2448396"/>
                  <a:pt x="3711900" y="2477782"/>
                  <a:pt x="3675650" y="2477782"/>
                </a:cubicBezTo>
                <a:lnTo>
                  <a:pt x="65636" y="2477782"/>
                </a:lnTo>
                <a:cubicBezTo>
                  <a:pt x="29386" y="2477782"/>
                  <a:pt x="0" y="2448396"/>
                  <a:pt x="0" y="2412146"/>
                </a:cubicBezTo>
                <a:lnTo>
                  <a:pt x="0" y="65636"/>
                </a:lnTo>
                <a:cubicBezTo>
                  <a:pt x="0" y="29411"/>
                  <a:pt x="29411" y="0"/>
                  <a:pt x="65636" y="0"/>
                </a:cubicBezTo>
                <a:close/>
              </a:path>
            </a:pathLst>
          </a:custGeom>
          <a:solidFill>
            <a:srgbClr val="FF7043">
              <a:alpha val="14902"/>
            </a:srgbClr>
          </a:solidFill>
          <a:ln w="25400">
            <a:solidFill>
              <a:srgbClr val="FF7043"/>
            </a:solidFill>
            <a:prstDash val="solid"/>
          </a:ln>
        </p:spPr>
      </p:sp>
      <p:sp>
        <p:nvSpPr>
          <p:cNvPr id="61" name="Shape 59"/>
          <p:cNvSpPr/>
          <p:nvPr/>
        </p:nvSpPr>
        <p:spPr>
          <a:xfrm>
            <a:off x="9875617" y="4393550"/>
            <a:ext cx="221524" cy="295365"/>
          </a:xfrm>
          <a:custGeom>
            <a:avLst/>
            <a:gdLst/>
            <a:ahLst/>
            <a:cxnLst/>
            <a:rect l="l" t="t" r="r" b="b"/>
            <a:pathLst>
              <a:path w="221524" h="295365">
                <a:moveTo>
                  <a:pt x="168969" y="221524"/>
                </a:moveTo>
                <a:cubicBezTo>
                  <a:pt x="173181" y="208659"/>
                  <a:pt x="181603" y="197006"/>
                  <a:pt x="191122" y="186968"/>
                </a:cubicBezTo>
                <a:cubicBezTo>
                  <a:pt x="209986" y="167123"/>
                  <a:pt x="221524" y="140298"/>
                  <a:pt x="221524" y="110762"/>
                </a:cubicBezTo>
                <a:cubicBezTo>
                  <a:pt x="221524" y="49612"/>
                  <a:pt x="171912" y="0"/>
                  <a:pt x="110762" y="0"/>
                </a:cubicBezTo>
                <a:cubicBezTo>
                  <a:pt x="49612" y="0"/>
                  <a:pt x="0" y="49612"/>
                  <a:pt x="0" y="110762"/>
                </a:cubicBezTo>
                <a:cubicBezTo>
                  <a:pt x="0" y="140298"/>
                  <a:pt x="11538" y="167123"/>
                  <a:pt x="30402" y="186968"/>
                </a:cubicBezTo>
                <a:cubicBezTo>
                  <a:pt x="39920" y="197006"/>
                  <a:pt x="48401" y="208659"/>
                  <a:pt x="52554" y="221524"/>
                </a:cubicBezTo>
                <a:lnTo>
                  <a:pt x="168912" y="221524"/>
                </a:lnTo>
                <a:close/>
                <a:moveTo>
                  <a:pt x="166143" y="249214"/>
                </a:moveTo>
                <a:lnTo>
                  <a:pt x="55381" y="249214"/>
                </a:lnTo>
                <a:lnTo>
                  <a:pt x="55381" y="258444"/>
                </a:lnTo>
                <a:cubicBezTo>
                  <a:pt x="55381" y="283942"/>
                  <a:pt x="76033" y="304595"/>
                  <a:pt x="101532" y="304595"/>
                </a:cubicBezTo>
                <a:lnTo>
                  <a:pt x="119992" y="304595"/>
                </a:lnTo>
                <a:cubicBezTo>
                  <a:pt x="145490" y="304595"/>
                  <a:pt x="166143" y="283942"/>
                  <a:pt x="166143" y="258444"/>
                </a:cubicBezTo>
                <a:lnTo>
                  <a:pt x="166143" y="249214"/>
                </a:lnTo>
                <a:close/>
                <a:moveTo>
                  <a:pt x="106147" y="64611"/>
                </a:moveTo>
                <a:cubicBezTo>
                  <a:pt x="83187" y="64611"/>
                  <a:pt x="64611" y="83187"/>
                  <a:pt x="64611" y="106147"/>
                </a:cubicBezTo>
                <a:cubicBezTo>
                  <a:pt x="64611" y="113819"/>
                  <a:pt x="58438" y="119992"/>
                  <a:pt x="50766" y="119992"/>
                </a:cubicBezTo>
                <a:cubicBezTo>
                  <a:pt x="43093" y="119992"/>
                  <a:pt x="36921" y="113819"/>
                  <a:pt x="36921" y="106147"/>
                </a:cubicBezTo>
                <a:cubicBezTo>
                  <a:pt x="36921" y="67899"/>
                  <a:pt x="67899" y="36921"/>
                  <a:pt x="106147" y="36921"/>
                </a:cubicBezTo>
                <a:cubicBezTo>
                  <a:pt x="113819" y="36921"/>
                  <a:pt x="119992" y="43093"/>
                  <a:pt x="119992" y="50766"/>
                </a:cubicBezTo>
                <a:cubicBezTo>
                  <a:pt x="119992" y="58438"/>
                  <a:pt x="113819" y="64611"/>
                  <a:pt x="106147" y="64611"/>
                </a:cubicBezTo>
                <a:close/>
              </a:path>
            </a:pathLst>
          </a:custGeom>
          <a:solidFill>
            <a:srgbClr val="FF7043"/>
          </a:solidFill>
          <a:ln/>
        </p:spPr>
      </p:sp>
      <p:sp>
        <p:nvSpPr>
          <p:cNvPr id="62" name="Text 60"/>
          <p:cNvSpPr/>
          <p:nvPr/>
        </p:nvSpPr>
        <p:spPr>
          <a:xfrm>
            <a:off x="8205730" y="4820188"/>
            <a:ext cx="3560786" cy="2625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50" b="1" dirty="0">
                <a:solidFill>
                  <a:srgbClr val="ECEF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Overall Insight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8218037" y="5214008"/>
            <a:ext cx="3536172" cy="9599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163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Every struggle was an opportunity to understand the </a:t>
            </a:r>
            <a:pPr algn="ctr">
              <a:lnSpc>
                <a:spcPct val="140000"/>
              </a:lnSpc>
            </a:pPr>
            <a:r>
              <a:rPr lang="en-US" sz="1163" b="1" dirty="0">
                <a:solidFill>
                  <a:srgbClr val="FF70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"why"</a:t>
            </a:r>
            <a:pPr algn="ctr">
              <a:lnSpc>
                <a:spcPct val="140000"/>
              </a:lnSpc>
            </a:pPr>
            <a:r>
              <a:rPr lang="en-US" sz="1163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behind the configuration. Troubleshooting not 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163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    only aided in fixing errors but also improved my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163" dirty="0">
                <a:solidFill>
                  <a:srgbClr val="ECEFF1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     practical knowledge on the subject of networking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 Implementation Final Report</dc:title>
  <dc:subject>Network Implementation Final Report</dc:subject>
  <dc:creator>Kimi</dc:creator>
  <cp:lastModifiedBy>Kimi</cp:lastModifiedBy>
  <cp:revision>1</cp:revision>
  <dcterms:created xsi:type="dcterms:W3CDTF">2026-02-13T19:56:55Z</dcterms:created>
  <dcterms:modified xsi:type="dcterms:W3CDTF">2026-02-13T19:56:55Z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{"Label":"Network Implementation Final Report","ContentProducer":"001191110108MACG2KBH8F10000","ProduceID":"19c58840-64d2-8a65-8000-00004ca0e3fe","ReservedCode1":"","ContentPropagator":"001191110108MACG2KBH8F20000","PropagateID":"19c58840-64d2-8a65-8000-00004ca0e3fe","ReservedCode2":""}</vt:lpwstr>
  </property>
</Properties>
</file>